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1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sldIdLst>
    <p:sldId id="256" r:id="rId3"/>
    <p:sldId id="266" r:id="rId4"/>
    <p:sldId id="269" r:id="rId5"/>
    <p:sldId id="477" r:id="rId6"/>
    <p:sldId id="826" r:id="rId7"/>
    <p:sldId id="346" r:id="rId8"/>
    <p:sldId id="347" r:id="rId9"/>
    <p:sldId id="274" r:id="rId10"/>
    <p:sldId id="865" r:id="rId11"/>
    <p:sldId id="867" r:id="rId12"/>
    <p:sldId id="383" r:id="rId13"/>
    <p:sldId id="258" r:id="rId14"/>
    <p:sldId id="261" r:id="rId15"/>
    <p:sldId id="380" r:id="rId16"/>
    <p:sldId id="268" r:id="rId17"/>
    <p:sldId id="388" r:id="rId18"/>
    <p:sldId id="263" r:id="rId19"/>
    <p:sldId id="379" r:id="rId20"/>
    <p:sldId id="376" r:id="rId21"/>
    <p:sldId id="272" r:id="rId22"/>
    <p:sldId id="271" r:id="rId23"/>
    <p:sldId id="395" r:id="rId24"/>
    <p:sldId id="868" r:id="rId25"/>
    <p:sldId id="26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'Vyrobené kusy 2007-2021'!$C$10</c:f>
              <c:strCache>
                <c:ptCount val="1"/>
                <c:pt idx="0">
                  <c:v>PCS.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F45CEC-4B1E-46AA-8F07-138F1A39AF7B}" type="VALUE">
                      <a:rPr lang="en-US" sz="1200" b="1" dirty="0"/>
                      <a:pPr>
                        <a:defRPr/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503859675920358E-2"/>
                      <c:h val="6.73866557865397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88B-4F81-AFA9-C03BF7BAD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'Vyrobené kusy 2007-2021'!$B$11:$B$33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'Vyrobené kusy 2007-2021'!$C$11:$C$33</c:f>
              <c:numCache>
                <c:formatCode>General</c:formatCode>
                <c:ptCount val="23"/>
                <c:pt idx="0">
                  <c:v>48698</c:v>
                </c:pt>
                <c:pt idx="1">
                  <c:v>55282</c:v>
                </c:pt>
                <c:pt idx="2">
                  <c:v>68046</c:v>
                </c:pt>
                <c:pt idx="3">
                  <c:v>83908</c:v>
                </c:pt>
                <c:pt idx="4">
                  <c:v>95506</c:v>
                </c:pt>
                <c:pt idx="5">
                  <c:v>108779</c:v>
                </c:pt>
                <c:pt idx="6">
                  <c:v>116863</c:v>
                </c:pt>
                <c:pt idx="7">
                  <c:v>129796</c:v>
                </c:pt>
                <c:pt idx="8">
                  <c:v>159838</c:v>
                </c:pt>
                <c:pt idx="9">
                  <c:v>152537</c:v>
                </c:pt>
                <c:pt idx="10">
                  <c:v>140813</c:v>
                </c:pt>
                <c:pt idx="11">
                  <c:v>138203</c:v>
                </c:pt>
                <c:pt idx="12">
                  <c:v>151200</c:v>
                </c:pt>
                <c:pt idx="13">
                  <c:v>152240</c:v>
                </c:pt>
                <c:pt idx="14">
                  <c:v>153979</c:v>
                </c:pt>
                <c:pt idx="15">
                  <c:v>171596</c:v>
                </c:pt>
                <c:pt idx="16">
                  <c:v>182703</c:v>
                </c:pt>
                <c:pt idx="17">
                  <c:v>189245</c:v>
                </c:pt>
                <c:pt idx="18">
                  <c:v>195028</c:v>
                </c:pt>
                <c:pt idx="19">
                  <c:v>199635</c:v>
                </c:pt>
                <c:pt idx="20">
                  <c:v>197230</c:v>
                </c:pt>
                <c:pt idx="21">
                  <c:v>220044</c:v>
                </c:pt>
                <c:pt idx="22">
                  <c:v>231500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F-4D70-87C5-DED4EE105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889920"/>
        <c:axId val="636881720"/>
      </c:barChart>
      <c:catAx>
        <c:axId val="63688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881720"/>
        <c:crosses val="autoZero"/>
        <c:auto val="1"/>
        <c:lblAlgn val="ctr"/>
        <c:lblOffset val="100"/>
        <c:noMultiLvlLbl val="0"/>
      </c:catAx>
      <c:valAx>
        <c:axId val="63688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88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0.31129</cdr:x>
      <cdr:y>0.33096</cdr:y>
    </cdr:from>
    <cdr:to>
      <cdr:x>0.33161</cdr:x>
      <cdr:y>0.46936</cdr:y>
    </cdr:to>
    <cdr:sp macro="" textlink="">
      <cdr:nvSpPr>
        <cdr:cNvPr id="2" name="Šipka: dolů 1">
          <a:extLst xmlns:a="http://schemas.openxmlformats.org/drawingml/2006/main">
            <a:ext uri="{FF2B5EF4-FFF2-40B4-BE49-F238E27FC236}">
              <a16:creationId xmlns:a16="http://schemas.microsoft.com/office/drawing/2014/main" id="{E39B6E5B-EC8D-4747-8C97-9644053B550D}"/>
            </a:ext>
          </a:extLst>
        </cdr:cNvPr>
        <cdr:cNvSpPr/>
      </cdr:nvSpPr>
      <cdr:spPr>
        <a:xfrm xmlns:a="http://schemas.openxmlformats.org/drawingml/2006/main" rot="18907837">
          <a:off x="3016181" y="1683175"/>
          <a:ext cx="196922" cy="70383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0.4814</cdr:x>
      <cdr:y>0.27361</cdr:y>
    </cdr:from>
    <cdr:to>
      <cdr:x>0.50172</cdr:x>
      <cdr:y>0.41201</cdr:y>
    </cdr:to>
    <cdr:sp macro="" textlink="">
      <cdr:nvSpPr>
        <cdr:cNvPr id="3" name="Šipka: dolů 2">
          <a:extLst xmlns:a="http://schemas.openxmlformats.org/drawingml/2006/main">
            <a:ext uri="{FF2B5EF4-FFF2-40B4-BE49-F238E27FC236}">
              <a16:creationId xmlns:a16="http://schemas.microsoft.com/office/drawing/2014/main" id="{2A644531-45AD-4490-B707-66110ECA3AC3}"/>
            </a:ext>
          </a:extLst>
        </cdr:cNvPr>
        <cdr:cNvSpPr/>
      </cdr:nvSpPr>
      <cdr:spPr>
        <a:xfrm xmlns:a="http://schemas.openxmlformats.org/drawingml/2006/main" rot="690424">
          <a:off x="4664395" y="1391525"/>
          <a:ext cx="196922" cy="70383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19:09:24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0 1 8466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5C28-4850-429D-9DED-BEE4B0708FE9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85953-C39B-4AC8-AAAE-A36D2C42F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0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29BA1A-B027-409E-941B-69724D898FCE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8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29BA1A-B027-409E-941B-69724D898FCE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9" y="-639"/>
            <a:ext cx="12190182" cy="6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85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19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27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88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5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351585" y="4606528"/>
            <a:ext cx="7353333" cy="1342752"/>
          </a:xfrm>
        </p:spPr>
        <p:txBody>
          <a:bodyPr anchor="t" anchorCtr="0"/>
          <a:lstStyle>
            <a:lvl1pPr algn="l">
              <a:defRPr sz="2000" b="0" i="0" cap="none" baseline="0">
                <a:solidFill>
                  <a:srgbClr val="808286"/>
                </a:solidFill>
              </a:defRPr>
            </a:lvl1pPr>
          </a:lstStyle>
          <a:p>
            <a:r>
              <a:rPr lang="cs-CZ" dirty="0"/>
              <a:t>Zde popis obrázku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14062" y="612781"/>
            <a:ext cx="10466517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919-1915-4B78-AC72-88B8B9B5CD77}" type="datetime1">
              <a:rPr lang="cs-CZ" smtClean="0"/>
              <a:pPr/>
              <a:t>21.10.2022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03C6-8B78-44E2-8712-5C32A35340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99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1040000" y="0"/>
            <a:ext cx="1152000" cy="685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9998901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744406" y="6360120"/>
            <a:ext cx="1056117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566" y="6494112"/>
            <a:ext cx="835781" cy="1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11040000" y="3477384"/>
            <a:ext cx="1152000" cy="3408000"/>
          </a:xfrm>
          <a:prstGeom prst="rect">
            <a:avLst/>
          </a:prstGeom>
          <a:solidFill>
            <a:srgbClr val="1D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1040000" y="-2520"/>
            <a:ext cx="1152000" cy="340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9998901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298629"/>
            <a:ext cx="835781" cy="125608"/>
          </a:xfrm>
          <a:prstGeom prst="rect">
            <a:avLst/>
          </a:prstGeom>
        </p:spPr>
      </p:pic>
      <p:pic>
        <p:nvPicPr>
          <p:cNvPr id="10" name="Obrázek 9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501342"/>
            <a:ext cx="816661" cy="1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65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áhlaví části">
    <p:bg>
      <p:bgPr>
        <a:solidFill>
          <a:srgbClr val="A81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2720942"/>
            <a:ext cx="11379628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4677139"/>
            <a:ext cx="11379628" cy="7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2" name="Obrázek 11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93" y="6089552"/>
            <a:ext cx="1920000" cy="2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2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hlaví části">
    <p:bg>
      <p:bgPr>
        <a:solidFill>
          <a:srgbClr val="1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2720942"/>
            <a:ext cx="11379628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4677139"/>
            <a:ext cx="11379628" cy="7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 descr="nibe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000" y="6041608"/>
            <a:ext cx="1920000" cy="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pt-podklad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5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28241" y="1158652"/>
            <a:ext cx="6600000" cy="3528392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rgbClr val="BC222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8241" y="4881860"/>
            <a:ext cx="6601846" cy="57606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885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áhlaví části">
    <p:bg>
      <p:bgPr>
        <a:solidFill>
          <a:srgbClr val="A81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332800" y="0"/>
            <a:ext cx="6859200" cy="6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892830"/>
            <a:ext cx="4512000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3849027"/>
            <a:ext cx="45120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2" name="Obrázek 11" descr="dzd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5737198"/>
            <a:ext cx="1920000" cy="2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11040000" y="3477384"/>
            <a:ext cx="1152000" cy="3408000"/>
          </a:xfrm>
          <a:prstGeom prst="rect">
            <a:avLst/>
          </a:prstGeom>
          <a:solidFill>
            <a:srgbClr val="1D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1040000" y="-2520"/>
            <a:ext cx="1152000" cy="340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9998901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298629"/>
            <a:ext cx="835781" cy="125608"/>
          </a:xfrm>
          <a:prstGeom prst="rect">
            <a:avLst/>
          </a:prstGeom>
        </p:spPr>
      </p:pic>
      <p:pic>
        <p:nvPicPr>
          <p:cNvPr id="10" name="Obrázek 9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501342"/>
            <a:ext cx="816661" cy="1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7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1040000" y="0"/>
            <a:ext cx="1152000" cy="685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9998901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744406" y="6360120"/>
            <a:ext cx="1056117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566" y="6494112"/>
            <a:ext cx="835781" cy="1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1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1040000" y="0"/>
            <a:ext cx="1152000" cy="6858000"/>
          </a:xfrm>
          <a:prstGeom prst="rect">
            <a:avLst/>
          </a:prstGeom>
          <a:solidFill>
            <a:srgbClr val="1D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9998901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 descr="nibe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456044"/>
            <a:ext cx="816661" cy="1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38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960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1957" y="1600201"/>
            <a:ext cx="48960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11040000" y="3477384"/>
            <a:ext cx="1152000" cy="3408000"/>
          </a:xfrm>
          <a:prstGeom prst="rect">
            <a:avLst/>
          </a:prstGeom>
          <a:solidFill>
            <a:srgbClr val="1D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11040000" y="-2520"/>
            <a:ext cx="1152000" cy="340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pic>
        <p:nvPicPr>
          <p:cNvPr id="14" name="Obrázek 13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298629"/>
            <a:ext cx="835781" cy="125608"/>
          </a:xfrm>
          <a:prstGeom prst="rect">
            <a:avLst/>
          </a:prstGeom>
        </p:spPr>
      </p:pic>
      <p:pic>
        <p:nvPicPr>
          <p:cNvPr id="15" name="Obrázek 14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501342"/>
            <a:ext cx="816661" cy="1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89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960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1957" y="1600201"/>
            <a:ext cx="48960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1040000" y="0"/>
            <a:ext cx="1152000" cy="685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pic>
        <p:nvPicPr>
          <p:cNvPr id="11" name="Obrázek 10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566" y="6494112"/>
            <a:ext cx="835781" cy="1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58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8901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960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1957" y="1600201"/>
            <a:ext cx="48960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1040000" y="0"/>
            <a:ext cx="1152000" cy="6858000"/>
          </a:xfrm>
          <a:prstGeom prst="rect">
            <a:avLst/>
          </a:prstGeom>
          <a:solidFill>
            <a:srgbClr val="1D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pic>
        <p:nvPicPr>
          <p:cNvPr id="9" name="Obrázek 8" descr="nibe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456044"/>
            <a:ext cx="816661" cy="1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1040000" y="0"/>
            <a:ext cx="1152000" cy="685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6638528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6638528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744405" y="6360120"/>
            <a:ext cx="1295595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32000" y="1124744"/>
            <a:ext cx="4560000" cy="45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rázek 9"/>
          <p:cNvSpPr>
            <a:spLocks noGrp="1"/>
          </p:cNvSpPr>
          <p:nvPr>
            <p:ph type="pic" sz="quarter" idx="13" hasCustomPrompt="1"/>
          </p:nvPr>
        </p:nvSpPr>
        <p:spPr>
          <a:xfrm>
            <a:off x="7632000" y="1124744"/>
            <a:ext cx="4560000" cy="45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možno vložit čtvercový obrázek 480x480px</a:t>
            </a:r>
          </a:p>
        </p:txBody>
      </p:sp>
      <p:pic>
        <p:nvPicPr>
          <p:cNvPr id="11" name="Obrázek 10" descr="dzd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566" y="6494112"/>
            <a:ext cx="835781" cy="1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5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1040000" y="0"/>
            <a:ext cx="1152000" cy="6858000"/>
          </a:xfrm>
          <a:prstGeom prst="rect">
            <a:avLst/>
          </a:prstGeom>
          <a:solidFill>
            <a:srgbClr val="1D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6638528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6638528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744406" y="6360120"/>
            <a:ext cx="1344149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32000" y="1124744"/>
            <a:ext cx="4560000" cy="45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rázek 9"/>
          <p:cNvSpPr>
            <a:spLocks noGrp="1"/>
          </p:cNvSpPr>
          <p:nvPr>
            <p:ph type="pic" sz="quarter" idx="13" hasCustomPrompt="1"/>
          </p:nvPr>
        </p:nvSpPr>
        <p:spPr>
          <a:xfrm>
            <a:off x="7632000" y="1124744"/>
            <a:ext cx="4560000" cy="45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možno vložit čtvercový obrázek 480x480px</a:t>
            </a:r>
          </a:p>
        </p:txBody>
      </p:sp>
      <p:pic>
        <p:nvPicPr>
          <p:cNvPr id="11" name="Obrázek 10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456044"/>
            <a:ext cx="816661" cy="1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1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6638528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6638528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Obdélník 15"/>
          <p:cNvSpPr/>
          <p:nvPr userDrawn="1"/>
        </p:nvSpPr>
        <p:spPr>
          <a:xfrm>
            <a:off x="11040000" y="3477384"/>
            <a:ext cx="1152000" cy="3408000"/>
          </a:xfrm>
          <a:prstGeom prst="rect">
            <a:avLst/>
          </a:prstGeom>
          <a:solidFill>
            <a:srgbClr val="1D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17" name="Obdélník 16"/>
          <p:cNvSpPr/>
          <p:nvPr userDrawn="1"/>
        </p:nvSpPr>
        <p:spPr>
          <a:xfrm>
            <a:off x="11040000" y="-2520"/>
            <a:ext cx="1152000" cy="3408000"/>
          </a:xfrm>
          <a:prstGeom prst="rect">
            <a:avLst/>
          </a:prstGeom>
          <a:solidFill>
            <a:srgbClr val="A81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pic>
        <p:nvPicPr>
          <p:cNvPr id="18" name="Obrázek 17" descr="dzd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298629"/>
            <a:ext cx="835781" cy="125608"/>
          </a:xfrm>
          <a:prstGeom prst="rect">
            <a:avLst/>
          </a:prstGeom>
        </p:spPr>
      </p:pic>
      <p:pic>
        <p:nvPicPr>
          <p:cNvPr id="19" name="Obrázek 18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000" y="6501342"/>
            <a:ext cx="816661" cy="17966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632000" y="1124744"/>
            <a:ext cx="4560000" cy="45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rázek 9"/>
          <p:cNvSpPr>
            <a:spLocks noGrp="1"/>
          </p:cNvSpPr>
          <p:nvPr>
            <p:ph type="pic" sz="quarter" idx="13" hasCustomPrompt="1"/>
          </p:nvPr>
        </p:nvSpPr>
        <p:spPr>
          <a:xfrm>
            <a:off x="7632000" y="1124744"/>
            <a:ext cx="4560000" cy="45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možno vložit čtvercový obrázek 480x480px</a:t>
            </a:r>
          </a:p>
        </p:txBody>
      </p:sp>
    </p:spTree>
    <p:extLst>
      <p:ext uri="{BB962C8B-B14F-4D97-AF65-F5344CB8AC3E}">
        <p14:creationId xmlns:p14="http://schemas.microsoft.com/office/powerpoint/2010/main" val="21419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3872" y="463972"/>
            <a:ext cx="11312768" cy="940966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 baseline="0">
                <a:solidFill>
                  <a:srgbClr val="BC2222"/>
                </a:solidFill>
              </a:defRPr>
            </a:lvl1pPr>
          </a:lstStyle>
          <a:p>
            <a:r>
              <a:rPr lang="cs-CZ" dirty="0"/>
              <a:t>Název </a:t>
            </a:r>
            <a:r>
              <a:rPr lang="cs-CZ" dirty="0" err="1"/>
              <a:t>slidu</a:t>
            </a:r>
            <a:br>
              <a:rPr lang="cs-CZ" dirty="0"/>
            </a:br>
            <a:r>
              <a:rPr lang="cs-CZ" dirty="0"/>
              <a:t>Může být i na dva řádky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7077" y="1523924"/>
            <a:ext cx="11309563" cy="464138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None/>
              <a:defRPr lang="it-IT" sz="1500" baseline="0" smtClean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fr-FR" sz="1500" baseline="0" dirty="0">
                <a:latin typeface="Tahoma"/>
              </a:rPr>
              <a:t>Magnus es, domine, et laudabilis valde: magna virtus tua, et sapientiae tuae non est numerus. et</a:t>
            </a:r>
          </a:p>
          <a:p>
            <a:r>
              <a:rPr lang="cs-CZ" sz="1500" baseline="0" dirty="0" err="1">
                <a:latin typeface="Tahoma"/>
              </a:rPr>
              <a:t>laudare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vult</a:t>
            </a:r>
            <a:r>
              <a:rPr lang="cs-CZ" sz="1500" baseline="0" dirty="0">
                <a:latin typeface="Tahoma"/>
              </a:rPr>
              <a:t> homo, </a:t>
            </a:r>
            <a:r>
              <a:rPr lang="cs-CZ" sz="1500" baseline="0" dirty="0" err="1">
                <a:latin typeface="Tahoma"/>
              </a:rPr>
              <a:t>aliqua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portio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creaturae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tuae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et</a:t>
            </a:r>
            <a:r>
              <a:rPr lang="cs-CZ" sz="1500" baseline="0" dirty="0">
                <a:latin typeface="Tahoma"/>
              </a:rPr>
              <a:t> homo </a:t>
            </a:r>
            <a:r>
              <a:rPr lang="cs-CZ" sz="1500" baseline="0" dirty="0" err="1">
                <a:latin typeface="Tahoma"/>
              </a:rPr>
              <a:t>circumferens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mortalitem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suam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circumferens</a:t>
            </a:r>
            <a:endParaRPr lang="cs-CZ" sz="1500" baseline="0" dirty="0">
              <a:latin typeface="Tahoma"/>
            </a:endParaRPr>
          </a:p>
          <a:p>
            <a:r>
              <a:rPr lang="cs-CZ" sz="1500" baseline="0" dirty="0">
                <a:latin typeface="Tahoma"/>
              </a:rPr>
              <a:t>testimonium </a:t>
            </a:r>
            <a:r>
              <a:rPr lang="cs-CZ" sz="1500" baseline="0" dirty="0" err="1">
                <a:latin typeface="Tahoma"/>
              </a:rPr>
              <a:t>peccati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sui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et</a:t>
            </a:r>
            <a:r>
              <a:rPr lang="cs-CZ" sz="1500" baseline="0" dirty="0">
                <a:latin typeface="Tahoma"/>
              </a:rPr>
              <a:t> testimonium, </a:t>
            </a:r>
            <a:r>
              <a:rPr lang="cs-CZ" sz="1500" baseline="0" dirty="0" err="1">
                <a:latin typeface="Tahoma"/>
              </a:rPr>
              <a:t>quia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superbis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resistis</a:t>
            </a:r>
            <a:r>
              <a:rPr lang="cs-CZ" sz="1500" baseline="0" dirty="0">
                <a:latin typeface="Tahoma"/>
              </a:rPr>
              <a:t>: </a:t>
            </a:r>
            <a:r>
              <a:rPr lang="cs-CZ" sz="1500" baseline="0" dirty="0" err="1">
                <a:latin typeface="Tahoma"/>
              </a:rPr>
              <a:t>et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tamen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laudare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vult</a:t>
            </a:r>
            <a:r>
              <a:rPr lang="cs-CZ" sz="1500" baseline="0" dirty="0">
                <a:latin typeface="Tahoma"/>
              </a:rPr>
              <a:t> homo, </a:t>
            </a:r>
            <a:r>
              <a:rPr lang="cs-CZ" sz="1500" baseline="0" dirty="0" err="1">
                <a:latin typeface="Tahoma"/>
              </a:rPr>
              <a:t>aliqua</a:t>
            </a:r>
            <a:endParaRPr lang="cs-CZ" sz="1500" baseline="0" dirty="0">
              <a:latin typeface="Tahoma"/>
            </a:endParaRPr>
          </a:p>
          <a:p>
            <a:r>
              <a:rPr lang="cs-CZ" sz="1500" baseline="0" dirty="0" err="1">
                <a:latin typeface="Tahoma"/>
              </a:rPr>
              <a:t>portio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creaturae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tuae.tu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excitas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ut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laudare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delectet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quia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fecisti</a:t>
            </a:r>
            <a:r>
              <a:rPr lang="cs-CZ" sz="1500" baseline="0" dirty="0">
                <a:latin typeface="Tahoma"/>
              </a:rPr>
              <a:t> nos ad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inquietum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est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cor</a:t>
            </a:r>
            <a:endParaRPr lang="cs-CZ" sz="1500" baseline="0" dirty="0">
              <a:latin typeface="Tahoma"/>
            </a:endParaRPr>
          </a:p>
          <a:p>
            <a:r>
              <a:rPr lang="it-IT" sz="1500" baseline="0" dirty="0">
                <a:latin typeface="Tahoma"/>
              </a:rPr>
              <a:t>nostrum, donec requiescat in te. da mihi, domine, scire et intellegere, utrum sit prius invocare te an</a:t>
            </a:r>
          </a:p>
          <a:p>
            <a:r>
              <a:rPr lang="cs-CZ" sz="1500" baseline="0" dirty="0" err="1">
                <a:latin typeface="Tahoma"/>
              </a:rPr>
              <a:t>laudare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et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scire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 prius </a:t>
            </a:r>
            <a:r>
              <a:rPr lang="cs-CZ" sz="1500" baseline="0" dirty="0" err="1">
                <a:latin typeface="Tahoma"/>
              </a:rPr>
              <a:t>sit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an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invocare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.</a:t>
            </a:r>
          </a:p>
          <a:p>
            <a:r>
              <a:rPr lang="pt-BR" sz="1500" baseline="0" dirty="0">
                <a:latin typeface="Tahoma"/>
              </a:rPr>
              <a:t>sed quis te invocat nesciens te? aliud enim pro alio potest invocare nesciens. an potius invocaris, ut</a:t>
            </a:r>
          </a:p>
          <a:p>
            <a:r>
              <a:rPr lang="it-IT" sz="1500" baseline="0" dirty="0">
                <a:latin typeface="Tahoma"/>
              </a:rPr>
              <a:t>sciaris? quomodo autem invocabunt, in quem non crediderunt? aut quomodo</a:t>
            </a:r>
          </a:p>
          <a:p>
            <a:r>
              <a:rPr lang="cs-CZ" sz="1500" baseline="0" dirty="0" err="1">
                <a:latin typeface="Tahoma"/>
              </a:rPr>
              <a:t>credent</a:t>
            </a:r>
            <a:r>
              <a:rPr lang="cs-CZ" sz="1500" baseline="0" dirty="0">
                <a:latin typeface="Tahoma"/>
              </a:rPr>
              <a:t> sine </a:t>
            </a:r>
            <a:r>
              <a:rPr lang="cs-CZ" sz="1500" baseline="0" dirty="0" err="1">
                <a:latin typeface="Tahoma"/>
              </a:rPr>
              <a:t>praedicante</a:t>
            </a:r>
            <a:r>
              <a:rPr lang="cs-CZ" sz="1500" baseline="0" dirty="0">
                <a:latin typeface="Tahoma"/>
              </a:rPr>
              <a:t>? </a:t>
            </a:r>
            <a:r>
              <a:rPr lang="cs-CZ" sz="1500" baseline="0" dirty="0" err="1">
                <a:latin typeface="Tahoma"/>
              </a:rPr>
              <a:t>et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laudabunt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dominum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qui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requirunt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eum</a:t>
            </a:r>
            <a:r>
              <a:rPr lang="cs-CZ" sz="1500" baseline="0" dirty="0">
                <a:latin typeface="Tahoma"/>
              </a:rPr>
              <a:t>. </a:t>
            </a:r>
            <a:r>
              <a:rPr lang="cs-CZ" sz="1500" baseline="0" dirty="0" err="1">
                <a:latin typeface="Tahoma"/>
              </a:rPr>
              <a:t>quaerentes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enim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inveniunt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eum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et</a:t>
            </a:r>
            <a:endParaRPr lang="cs-CZ" sz="1500" baseline="0" dirty="0">
              <a:latin typeface="Tahoma"/>
            </a:endParaRPr>
          </a:p>
          <a:p>
            <a:r>
              <a:rPr lang="cs-CZ" sz="1500" baseline="0" dirty="0" err="1">
                <a:latin typeface="Tahoma"/>
              </a:rPr>
              <a:t>invenientes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laudabunt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eum</a:t>
            </a:r>
            <a:r>
              <a:rPr lang="cs-CZ" sz="1500" baseline="0" dirty="0">
                <a:latin typeface="Tahoma"/>
              </a:rPr>
              <a:t>. </a:t>
            </a:r>
            <a:r>
              <a:rPr lang="cs-CZ" sz="1500" baseline="0" dirty="0" err="1">
                <a:latin typeface="Tahoma"/>
              </a:rPr>
              <a:t>quaeram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domine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invocans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, </a:t>
            </a:r>
            <a:r>
              <a:rPr lang="cs-CZ" sz="1500" baseline="0" dirty="0" err="1">
                <a:latin typeface="Tahoma"/>
              </a:rPr>
              <a:t>et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invocem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 </a:t>
            </a:r>
            <a:r>
              <a:rPr lang="cs-CZ" sz="1500" baseline="0" dirty="0" err="1">
                <a:latin typeface="Tahoma"/>
              </a:rPr>
              <a:t>credens</a:t>
            </a:r>
            <a:r>
              <a:rPr lang="cs-CZ" sz="1500" baseline="0" dirty="0">
                <a:latin typeface="Tahoma"/>
              </a:rPr>
              <a:t> in </a:t>
            </a:r>
            <a:r>
              <a:rPr lang="cs-CZ" sz="1500" baseline="0" dirty="0" err="1">
                <a:latin typeface="Tahoma"/>
              </a:rPr>
              <a:t>te</a:t>
            </a:r>
            <a:r>
              <a:rPr lang="cs-CZ" sz="1500" baseline="0" dirty="0">
                <a:latin typeface="Tahoma"/>
              </a:rPr>
              <a:t>: </a:t>
            </a:r>
            <a:r>
              <a:rPr lang="cs-CZ" sz="1500" baseline="0" dirty="0" err="1">
                <a:latin typeface="Tahoma"/>
              </a:rPr>
              <a:t>praedicatus</a:t>
            </a:r>
            <a:endParaRPr lang="cs-CZ" sz="1500" baseline="0" dirty="0">
              <a:latin typeface="Tahoma"/>
            </a:endParaRPr>
          </a:p>
          <a:p>
            <a:r>
              <a:rPr lang="pt-BR" sz="1500" baseline="0" dirty="0">
                <a:latin typeface="Tahoma"/>
              </a:rPr>
              <a:t>enim es nobis. invocat te, domine, fides mea, quam dedisti mihi, quam inspirasti mihi per humanitatem</a:t>
            </a:r>
          </a:p>
          <a:p>
            <a:r>
              <a:rPr lang="it-IT" sz="1500" baseline="0" dirty="0">
                <a:latin typeface="Tahoma"/>
              </a:rPr>
              <a:t>filii tui, per ministerium praedicatoris tui.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784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95533" y="0"/>
            <a:ext cx="4096467" cy="6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310603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7310603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3" hasCustomPrompt="1"/>
          </p:nvPr>
        </p:nvSpPr>
        <p:spPr>
          <a:xfrm>
            <a:off x="8112224" y="0"/>
            <a:ext cx="4079776" cy="6858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Zde možno vložit obrázek 430x720px</a:t>
            </a:r>
          </a:p>
        </p:txBody>
      </p:sp>
    </p:spTree>
    <p:extLst>
      <p:ext uri="{BB962C8B-B14F-4D97-AF65-F5344CB8AC3E}">
        <p14:creationId xmlns:p14="http://schemas.microsoft.com/office/powerpoint/2010/main" val="2538580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části">
    <p:bg>
      <p:bgPr>
        <a:solidFill>
          <a:srgbClr val="1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332800" y="0"/>
            <a:ext cx="6859200" cy="6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892830"/>
            <a:ext cx="4512000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3849027"/>
            <a:ext cx="45120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2" name="Obrázek 11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5637245"/>
            <a:ext cx="1920000" cy="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Záhlaví části">
    <p:bg>
      <p:bgPr>
        <a:solidFill>
          <a:srgbClr val="1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327915" y="0"/>
            <a:ext cx="6859200" cy="6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892830"/>
            <a:ext cx="4512000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3849027"/>
            <a:ext cx="45120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Obrázek 9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5637245"/>
            <a:ext cx="1920000" cy="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00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Záhlaví části">
    <p:bg>
      <p:bgPr>
        <a:solidFill>
          <a:srgbClr val="1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327915" y="-6085"/>
            <a:ext cx="6864085" cy="68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892830"/>
            <a:ext cx="4512000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3849027"/>
            <a:ext cx="45120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Obrázek 9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5637245"/>
            <a:ext cx="1920000" cy="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Záhlaví části">
    <p:bg>
      <p:bgPr>
        <a:solidFill>
          <a:srgbClr val="1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327915" y="-6085"/>
            <a:ext cx="6864085" cy="68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892830"/>
            <a:ext cx="4512000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3849027"/>
            <a:ext cx="45120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Obrázek 9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5637245"/>
            <a:ext cx="1920000" cy="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části">
    <p:bg>
      <p:bgPr>
        <a:solidFill>
          <a:srgbClr val="1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332800" y="0"/>
            <a:ext cx="6859200" cy="6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 userDrawn="1"/>
        </p:nvSpPr>
        <p:spPr>
          <a:xfrm rot="10800000">
            <a:off x="0" y="3813043"/>
            <a:ext cx="12192000" cy="3044957"/>
          </a:xfrm>
          <a:prstGeom prst="rect">
            <a:avLst/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892830"/>
            <a:ext cx="4512000" cy="1632181"/>
          </a:xfrm>
        </p:spPr>
        <p:txBody>
          <a:bodyPr anchor="b">
            <a:noAutofit/>
          </a:bodyPr>
          <a:lstStyle>
            <a:lvl1pPr algn="ctr">
              <a:defRPr sz="3467" b="0" cap="all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1" y="3849027"/>
            <a:ext cx="45120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 i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Obrázek 9" descr="nibe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5637245"/>
            <a:ext cx="1920000" cy="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8904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 descr="ppt-podklad-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9045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9974" y="3043561"/>
            <a:ext cx="4905649" cy="2520280"/>
          </a:xfrm>
        </p:spPr>
        <p:txBody>
          <a:bodyPr/>
          <a:lstStyle>
            <a:lvl1pPr>
              <a:spcBef>
                <a:spcPts val="0"/>
              </a:spcBef>
              <a:buNone/>
              <a:defRPr lang="cs-CZ" sz="1500" baseline="0" smtClean="0"/>
            </a:lvl1pPr>
          </a:lstStyle>
          <a:p>
            <a:r>
              <a:rPr lang="cs-CZ" sz="1500" baseline="0" dirty="0">
                <a:latin typeface="Tahoma"/>
              </a:rPr>
              <a:t>Družstevní závody Dražice - strojírna s.r.o.</a:t>
            </a:r>
          </a:p>
          <a:p>
            <a:r>
              <a:rPr lang="cs-CZ" sz="1500" baseline="0" dirty="0">
                <a:latin typeface="Tahoma"/>
              </a:rPr>
              <a:t>Dražice 69, 294 71 Benátky nad Jizerou</a:t>
            </a:r>
          </a:p>
          <a:p>
            <a:endParaRPr lang="cs-CZ" sz="1500" baseline="0" dirty="0">
              <a:latin typeface="Tahoma"/>
            </a:endParaRPr>
          </a:p>
          <a:p>
            <a:r>
              <a:rPr lang="de-DE" sz="1500" baseline="0" dirty="0">
                <a:latin typeface="Tahoma"/>
              </a:rPr>
              <a:t>Tel.: +420 326 370 990</a:t>
            </a:r>
          </a:p>
          <a:p>
            <a:r>
              <a:rPr lang="fr-FR" sz="1500" baseline="0" dirty="0">
                <a:latin typeface="Tahoma"/>
              </a:rPr>
              <a:t>Fax: +420 326 370 980</a:t>
            </a:r>
          </a:p>
          <a:p>
            <a:r>
              <a:rPr lang="cs-CZ" sz="1500" baseline="0" dirty="0">
                <a:latin typeface="Tahoma"/>
              </a:rPr>
              <a:t>E-mail: prodej@</a:t>
            </a:r>
            <a:r>
              <a:rPr lang="cs-CZ" sz="1500" baseline="0" dirty="0" err="1">
                <a:latin typeface="Tahoma"/>
              </a:rPr>
              <a:t>dzd.cz</a:t>
            </a:r>
            <a:endParaRPr lang="cs-CZ" sz="1500" baseline="0" dirty="0">
              <a:latin typeface="Tahoma"/>
            </a:endParaRPr>
          </a:p>
          <a:p>
            <a:r>
              <a:rPr lang="cs-CZ" sz="1500" baseline="0" dirty="0">
                <a:latin typeface="Tahoma"/>
              </a:rPr>
              <a:t>www.</a:t>
            </a:r>
            <a:r>
              <a:rPr lang="cs-CZ" sz="1500" baseline="0" dirty="0" err="1">
                <a:latin typeface="Tahoma"/>
              </a:rPr>
              <a:t>dzd.cz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0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9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28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73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41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312846"/>
            <a:ext cx="12192000" cy="5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96490" y="6405821"/>
            <a:ext cx="1949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59B70F5A-CF60-4C52-B024-A61D5DFD3DE2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85696" y="6405821"/>
            <a:ext cx="7493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cap="all" baseline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44081" y="6405821"/>
            <a:ext cx="620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BC2222"/>
                </a:solidFill>
              </a:defRPr>
            </a:lvl1pPr>
          </a:lstStyle>
          <a:p>
            <a:fld id="{852154D0-34F9-43F6-BAD4-91DB8D67C8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96" r:id="rId15"/>
    <p:sldLayoutId id="214748369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744405" y="6360120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573" y="6356351"/>
            <a:ext cx="729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7328" y="6374851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7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467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455989" indent="0" algn="l" defTabSz="121917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775" indent="0" algn="l" defTabSz="1219170" rtl="0" eaLnBrk="1" latinLnBrk="0" hangingPunct="1">
        <a:spcBef>
          <a:spcPct val="20000"/>
        </a:spcBef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26362" indent="0" algn="l" defTabSz="1219170" rtl="0" eaLnBrk="1" latinLnBrk="0" hangingPunct="1">
        <a:spcBef>
          <a:spcPct val="20000"/>
        </a:spcBef>
        <a:buFont typeface="Arial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63948" indent="0" algn="l" defTabSz="1219170" rtl="0" eaLnBrk="1" latinLnBrk="0" hangingPunct="1">
        <a:spcBef>
          <a:spcPct val="20000"/>
        </a:spcBef>
        <a:buFont typeface="Arial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google.cz/url?sa=i&amp;rct=j&amp;q=&amp;esrc=s&amp;source=images&amp;cd=&amp;cad=rja&amp;uact=8&amp;ved=0ahUKEwij2bilsYvXAhVPrRQKHZtwAt4QjRwIBw&amp;url=https%3A%2F%2Fwww.futurereadysingapore.com%2F2017%2Ftackling-challenges-in-integrating-industry-4-into-manufacturing-operations.html&amp;psig=AOvVaw2QOst9WBnzqkO-1CfUuY32&amp;ust=1509007533744490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6LVa-Y04VGY" TargetMode="Externa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Pz6wR8naAzk" TargetMode="External"/><Relationship Id="rId5" Type="http://schemas.openxmlformats.org/officeDocument/2006/relationships/hyperlink" Target="https://www.youtube.com/watch?v=6LVa-Y04VGY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160" y="145713"/>
            <a:ext cx="11312768" cy="940966"/>
          </a:xfrm>
        </p:spPr>
        <p:txBody>
          <a:bodyPr/>
          <a:lstStyle/>
          <a:p>
            <a:r>
              <a:rPr lang="cs-CZ" b="1" dirty="0"/>
              <a:t>Implementace Průmyslu 4.0 v DZ Dražice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3233" y="3664535"/>
            <a:ext cx="5667938" cy="2178520"/>
          </a:xfrm>
        </p:spPr>
        <p:txBody>
          <a:bodyPr/>
          <a:lstStyle/>
          <a:p>
            <a:r>
              <a:rPr lang="cs-CZ" sz="1800" dirty="0"/>
              <a:t> 25. října 2022</a:t>
            </a:r>
          </a:p>
          <a:p>
            <a:r>
              <a:rPr lang="cs-CZ" sz="1800" dirty="0"/>
              <a:t> Dražice</a:t>
            </a:r>
          </a:p>
          <a:p>
            <a:endParaRPr lang="cs-CZ" dirty="0"/>
          </a:p>
        </p:txBody>
      </p:sp>
      <p:pic>
        <p:nvPicPr>
          <p:cNvPr id="4" name="Obrázek 3" descr="Obsah obrázku interiér, budova, strop, fotka&#10;&#10;Popis byl vytvořen automaticky">
            <a:extLst>
              <a:ext uri="{FF2B5EF4-FFF2-40B4-BE49-F238E27FC236}">
                <a16:creationId xmlns:a16="http://schemas.microsoft.com/office/drawing/2014/main" id="{26F11D08-F8E2-4B2E-BA84-577DD3B67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909" y="1404682"/>
            <a:ext cx="5398181" cy="40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1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60059" y="75102"/>
            <a:ext cx="10486237" cy="857250"/>
          </a:xfrm>
        </p:spPr>
        <p:txBody>
          <a:bodyPr>
            <a:normAutofit/>
          </a:bodyPr>
          <a:lstStyle/>
          <a:p>
            <a:pPr algn="ctr"/>
            <a:r>
              <a:rPr lang="en-US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DZD ELECTRONICS &amp;</a:t>
            </a:r>
            <a:r>
              <a:rPr lang="cs-CZ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SW</a:t>
            </a:r>
            <a:r>
              <a:rPr lang="en-US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ROADMAP</a:t>
            </a:r>
            <a:endParaRPr lang="cs-CZ" altLang="cs-CZ" sz="3200" b="1" dirty="0">
              <a:solidFill>
                <a:srgbClr val="C0000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E8E0F5FF-0805-45EF-B30B-1CA9B2BC57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22066" y="1686820"/>
            <a:ext cx="1050003" cy="189000"/>
          </a:xfrm>
          <a:prstGeom prst="rect">
            <a:avLst/>
          </a:prstGeom>
          <a:solidFill>
            <a:srgbClr val="1D5A6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III/2022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6CB1FE0E-97D4-4F07-ADED-CA9605CBEA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70960" y="1686820"/>
            <a:ext cx="1051088" cy="189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II/2022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5BD39BD0-7604-4FB6-9A95-EFABE2ADEC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23141" y="1686820"/>
            <a:ext cx="1050002" cy="189000"/>
          </a:xfrm>
          <a:prstGeom prst="rect">
            <a:avLst/>
          </a:prstGeom>
          <a:solidFill>
            <a:srgbClr val="1D5A6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I/2023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9A42C200-837A-4D1C-92B7-6ED401EA96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73169" y="1686820"/>
            <a:ext cx="1050003" cy="189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II/2023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80878ADF-7981-4AD2-A805-62EC67E909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24233" y="1686820"/>
            <a:ext cx="1055387" cy="189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III/2023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8E88A4CC-C8FC-4DC2-B266-84FACCEF6D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72052" y="1686820"/>
            <a:ext cx="1051088" cy="189000"/>
          </a:xfrm>
          <a:prstGeom prst="rect">
            <a:avLst/>
          </a:prstGeom>
          <a:solidFill>
            <a:srgbClr val="1D5A6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IV/2022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F8CB15B6-9DFA-4883-B097-28BB21BFBF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81954" y="1683493"/>
            <a:ext cx="1055387" cy="189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IV/2023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6B78892B-2361-4522-A195-7AF22EC58F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5495" y="1685532"/>
            <a:ext cx="1050003" cy="189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I/2022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55" name="Rectangle 13">
            <a:extLst>
              <a:ext uri="{FF2B5EF4-FFF2-40B4-BE49-F238E27FC236}">
                <a16:creationId xmlns:a16="http://schemas.microsoft.com/office/drawing/2014/main" id="{295531F1-6344-4F57-8665-C92E0D04A1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4389" y="1685532"/>
            <a:ext cx="1051088" cy="189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IV/2021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F3DF389A-FC71-4142-986D-E256F07B84C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5306" y="922838"/>
            <a:ext cx="1693703" cy="68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OKCE with El. Thermostat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</a:t>
            </a:r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Produced cca 1000pcs</a:t>
            </a: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Waiting for market reaction</a:t>
            </a: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Based on reaction modificatin will follow</a:t>
            </a:r>
          </a:p>
        </p:txBody>
      </p: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E7B578A8-E0C9-48FE-A500-C19F33F9004B}"/>
              </a:ext>
            </a:extLst>
          </p:cNvPr>
          <p:cNvGrpSpPr/>
          <p:nvPr/>
        </p:nvGrpSpPr>
        <p:grpSpPr>
          <a:xfrm>
            <a:off x="949122" y="1177331"/>
            <a:ext cx="70875" cy="529607"/>
            <a:chOff x="771341" y="1311817"/>
            <a:chExt cx="94500" cy="706142"/>
          </a:xfrm>
        </p:grpSpPr>
        <p:sp>
          <p:nvSpPr>
            <p:cNvPr id="73" name="Line 20">
              <a:extLst>
                <a:ext uri="{FF2B5EF4-FFF2-40B4-BE49-F238E27FC236}">
                  <a16:creationId xmlns:a16="http://schemas.microsoft.com/office/drawing/2014/main" id="{E1A2F414-E1C5-4C2A-A60F-BBDD055DCDF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818591" y="1311817"/>
              <a:ext cx="0" cy="64800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8431" tIns="34217" rIns="68431" bIns="34217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428778D6-646D-4DA6-ABE0-448EECC56C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5591" y="1893835"/>
              <a:ext cx="126000" cy="124124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8431" tIns="34217" rIns="68431" bIns="34217" anchor="ctr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</p:grpSp>
      <p:pic>
        <p:nvPicPr>
          <p:cNvPr id="75" name="Picture 4" descr="Check mark symbol tick yes button dirty grunge Vector Image">
            <a:extLst>
              <a:ext uri="{FF2B5EF4-FFF2-40B4-BE49-F238E27FC236}">
                <a16:creationId xmlns:a16="http://schemas.microsoft.com/office/drawing/2014/main" id="{06FAF3DD-39E7-4959-8544-76831E7E6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979" y="1018043"/>
            <a:ext cx="324944" cy="2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 Box 15">
            <a:extLst>
              <a:ext uri="{FF2B5EF4-FFF2-40B4-BE49-F238E27FC236}">
                <a16:creationId xmlns:a16="http://schemas.microsoft.com/office/drawing/2014/main" id="{C9BE6AE0-1FD3-469A-9F8A-117F023829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23604" y="914669"/>
            <a:ext cx="1844778" cy="5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Definitin of requests (Connection to</a:t>
            </a:r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Jablotron/Solax/Evo4)</a:t>
            </a: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app</a:t>
            </a:r>
          </a:p>
        </p:txBody>
      </p: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963B0F23-5FBC-47B0-81C0-F84D018F3D8F}"/>
              </a:ext>
            </a:extLst>
          </p:cNvPr>
          <p:cNvGrpSpPr/>
          <p:nvPr/>
        </p:nvGrpSpPr>
        <p:grpSpPr>
          <a:xfrm>
            <a:off x="3944707" y="1194892"/>
            <a:ext cx="70875" cy="529607"/>
            <a:chOff x="771341" y="1311817"/>
            <a:chExt cx="94500" cy="706142"/>
          </a:xfrm>
        </p:grpSpPr>
        <p:sp>
          <p:nvSpPr>
            <p:cNvPr id="78" name="Line 20">
              <a:extLst>
                <a:ext uri="{FF2B5EF4-FFF2-40B4-BE49-F238E27FC236}">
                  <a16:creationId xmlns:a16="http://schemas.microsoft.com/office/drawing/2014/main" id="{2FDEDE20-037E-4C68-A845-103DD4C5E30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818591" y="1311817"/>
              <a:ext cx="0" cy="64800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8431" tIns="34217" rIns="68431" bIns="34217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  <p:sp>
          <p:nvSpPr>
            <p:cNvPr id="79" name="Oval 14">
              <a:extLst>
                <a:ext uri="{FF2B5EF4-FFF2-40B4-BE49-F238E27FC236}">
                  <a16:creationId xmlns:a16="http://schemas.microsoft.com/office/drawing/2014/main" id="{C36D4FBE-B3C6-4A12-95FC-86AE78B149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5591" y="1893835"/>
              <a:ext cx="126000" cy="124124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8431" tIns="34217" rIns="68431" bIns="34217" anchor="ctr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</p:grpSp>
      <p:grpSp>
        <p:nvGrpSpPr>
          <p:cNvPr id="82" name="Skupina 81">
            <a:extLst>
              <a:ext uri="{FF2B5EF4-FFF2-40B4-BE49-F238E27FC236}">
                <a16:creationId xmlns:a16="http://schemas.microsoft.com/office/drawing/2014/main" id="{99739E6F-C8BD-448F-94B4-557189022B6F}"/>
              </a:ext>
            </a:extLst>
          </p:cNvPr>
          <p:cNvGrpSpPr/>
          <p:nvPr/>
        </p:nvGrpSpPr>
        <p:grpSpPr>
          <a:xfrm>
            <a:off x="7042773" y="1186503"/>
            <a:ext cx="70875" cy="529607"/>
            <a:chOff x="771341" y="1311817"/>
            <a:chExt cx="94500" cy="706142"/>
          </a:xfrm>
        </p:grpSpPr>
        <p:sp>
          <p:nvSpPr>
            <p:cNvPr id="83" name="Line 20">
              <a:extLst>
                <a:ext uri="{FF2B5EF4-FFF2-40B4-BE49-F238E27FC236}">
                  <a16:creationId xmlns:a16="http://schemas.microsoft.com/office/drawing/2014/main" id="{A5FE1C8B-FD9D-4781-B370-5F0DADF4BA0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818591" y="1311817"/>
              <a:ext cx="0" cy="64800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8431" tIns="34217" rIns="68431" bIns="34217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  <p:sp>
          <p:nvSpPr>
            <p:cNvPr id="84" name="Oval 14">
              <a:extLst>
                <a:ext uri="{FF2B5EF4-FFF2-40B4-BE49-F238E27FC236}">
                  <a16:creationId xmlns:a16="http://schemas.microsoft.com/office/drawing/2014/main" id="{07ED2EF8-DFF8-4D68-BF56-E849619557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5591" y="1893835"/>
              <a:ext cx="126000" cy="124124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8431" tIns="34217" rIns="68431" bIns="34217" anchor="ctr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</p:grpSp>
      <p:pic>
        <p:nvPicPr>
          <p:cNvPr id="89" name="Picture 6" descr="Question mark, X and OK symbols choice icons in check boxes. Query, cross and tick signs, check marks design. Question, rejection and approval vector for decision making choice, tet, survey, quiz. - 89095099">
            <a:extLst>
              <a:ext uri="{FF2B5EF4-FFF2-40B4-BE49-F238E27FC236}">
                <a16:creationId xmlns:a16="http://schemas.microsoft.com/office/drawing/2014/main" id="{9A30F5F9-F3BD-4401-98DD-4F168A764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6146" y="980494"/>
            <a:ext cx="340422" cy="3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2D86FE90-EB0F-4496-A965-A860E804E7CD}"/>
              </a:ext>
            </a:extLst>
          </p:cNvPr>
          <p:cNvGrpSpPr/>
          <p:nvPr/>
        </p:nvGrpSpPr>
        <p:grpSpPr>
          <a:xfrm>
            <a:off x="8861065" y="1203634"/>
            <a:ext cx="70875" cy="529607"/>
            <a:chOff x="771341" y="1311817"/>
            <a:chExt cx="94500" cy="706142"/>
          </a:xfrm>
        </p:grpSpPr>
        <p:sp>
          <p:nvSpPr>
            <p:cNvPr id="34" name="Line 20">
              <a:extLst>
                <a:ext uri="{FF2B5EF4-FFF2-40B4-BE49-F238E27FC236}">
                  <a16:creationId xmlns:a16="http://schemas.microsoft.com/office/drawing/2014/main" id="{9C198086-B303-43AC-98E2-7B1CC39C94CF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818591" y="1311817"/>
              <a:ext cx="0" cy="64800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8431" tIns="34217" rIns="68431" bIns="34217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7110A0CC-7F50-4FED-8FEB-C4BE42FE2B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5591" y="1893835"/>
              <a:ext cx="126000" cy="124124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8431" tIns="34217" rIns="68431" bIns="34217" anchor="ctr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</p:grpSp>
      <p:sp>
        <p:nvSpPr>
          <p:cNvPr id="36" name="Text Box 15">
            <a:extLst>
              <a:ext uri="{FF2B5EF4-FFF2-40B4-BE49-F238E27FC236}">
                <a16:creationId xmlns:a16="http://schemas.microsoft.com/office/drawing/2014/main" id="{A178C12B-33E4-4AF1-B94F-F4DD69FCCF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90808" y="3438788"/>
            <a:ext cx="1050000" cy="4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TJ - E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externally controled </a:t>
            </a: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SoP v KT17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0B7DA1FE-5CE1-47CF-8B14-58B8DF3C184A}"/>
              </a:ext>
            </a:extLst>
          </p:cNvPr>
          <p:cNvGrpSpPr/>
          <p:nvPr/>
        </p:nvGrpSpPr>
        <p:grpSpPr>
          <a:xfrm rot="10800000">
            <a:off x="1784321" y="1854857"/>
            <a:ext cx="70875" cy="529607"/>
            <a:chOff x="771341" y="1311817"/>
            <a:chExt cx="94500" cy="706142"/>
          </a:xfrm>
        </p:grpSpPr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2D223828-F5EB-4D52-A2E5-C9B7A6DC19D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818591" y="1311817"/>
              <a:ext cx="0" cy="64800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8431" tIns="34217" rIns="68431" bIns="34217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3BEBF18C-1C88-4C8C-AAD7-8184155253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5591" y="1893835"/>
              <a:ext cx="126000" cy="124124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8431" tIns="34217" rIns="68431" bIns="34217" anchor="ctr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</p:grpSp>
      <p:sp>
        <p:nvSpPr>
          <p:cNvPr id="45" name="Line 20">
            <a:extLst>
              <a:ext uri="{FF2B5EF4-FFF2-40B4-BE49-F238E27FC236}">
                <a16:creationId xmlns:a16="http://schemas.microsoft.com/office/drawing/2014/main" id="{6D813791-8077-4AD2-A1E5-FA05FB2C9F6F}"/>
              </a:ext>
            </a:extLst>
          </p:cNvPr>
          <p:cNvSpPr>
            <a:spLocks noChangeShapeType="1"/>
          </p:cNvSpPr>
          <p:nvPr/>
        </p:nvSpPr>
        <p:spPr bwMode="gray">
          <a:xfrm rot="10800000" flipV="1">
            <a:off x="2844828" y="1951052"/>
            <a:ext cx="2" cy="1599329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68431" tIns="34217" rIns="68431" bIns="34217"/>
          <a:lstStyle/>
          <a:p>
            <a:endParaRPr lang="en-US" sz="1350" dirty="0">
              <a:latin typeface="EON Brix Sans" pitchFamily="34" charset="0"/>
            </a:endParaRPr>
          </a:p>
        </p:txBody>
      </p:sp>
      <p:sp>
        <p:nvSpPr>
          <p:cNvPr id="46" name="Oval 14">
            <a:extLst>
              <a:ext uri="{FF2B5EF4-FFF2-40B4-BE49-F238E27FC236}">
                <a16:creationId xmlns:a16="http://schemas.microsoft.com/office/drawing/2014/main" id="{9B538455-7F94-4273-B948-3A3E97D523D7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2798850" y="1864399"/>
            <a:ext cx="94500" cy="93093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68431" tIns="34217" rIns="68431" bIns="34217" anchor="ctr"/>
          <a:lstStyle/>
          <a:p>
            <a:endParaRPr lang="en-US" sz="1350" dirty="0">
              <a:latin typeface="EON Brix Sans" pitchFamily="34" charset="0"/>
            </a:endParaRP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0F01DED1-691D-42F7-BF55-6E7ED9DAC08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8221" y="2394290"/>
            <a:ext cx="1730515" cy="4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Sunflower Face panel 2.0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Definition of connection </a:t>
            </a:r>
            <a:endParaRPr lang="cs-CZ" sz="750" kern="0" noProof="1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Definition of functions etc</a:t>
            </a:r>
          </a:p>
        </p:txBody>
      </p:sp>
      <p:pic>
        <p:nvPicPr>
          <p:cNvPr id="64" name="Picture 6" descr="Question mark, X and OK symbols choice icons in check boxes. Query, cross and tick signs, check marks design. Question, rejection and approval vector for decision making choice, tet, survey, quiz. - 89095099">
            <a:extLst>
              <a:ext uri="{FF2B5EF4-FFF2-40B4-BE49-F238E27FC236}">
                <a16:creationId xmlns:a16="http://schemas.microsoft.com/office/drawing/2014/main" id="{6755CE33-EFC9-4A04-BFD2-238AEE9DC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8446" y="956997"/>
            <a:ext cx="340422" cy="3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ine 20">
            <a:extLst>
              <a:ext uri="{FF2B5EF4-FFF2-40B4-BE49-F238E27FC236}">
                <a16:creationId xmlns:a16="http://schemas.microsoft.com/office/drawing/2014/main" id="{917239A7-0B0B-4D80-B0FE-84FF418344ED}"/>
              </a:ext>
            </a:extLst>
          </p:cNvPr>
          <p:cNvSpPr>
            <a:spLocks noChangeShapeType="1"/>
          </p:cNvSpPr>
          <p:nvPr/>
        </p:nvSpPr>
        <p:spPr bwMode="gray">
          <a:xfrm rot="10800000" flipV="1">
            <a:off x="6717889" y="1899704"/>
            <a:ext cx="8283" cy="664831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68431" tIns="34217" rIns="68431" bIns="34217"/>
          <a:lstStyle/>
          <a:p>
            <a:endParaRPr lang="en-US" sz="1350" dirty="0">
              <a:latin typeface="EON Brix Sans" pitchFamily="34" charset="0"/>
            </a:endParaRP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id="{866EC0B9-DEC9-4A3A-ADA7-1FD2605BD12B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6687312" y="1856097"/>
            <a:ext cx="94500" cy="93093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68431" tIns="34217" rIns="68431" bIns="34217" anchor="ctr"/>
          <a:lstStyle/>
          <a:p>
            <a:endParaRPr lang="en-US" sz="1350" dirty="0">
              <a:latin typeface="EON Brix Sans" pitchFamily="34" charset="0"/>
            </a:endParaRPr>
          </a:p>
        </p:txBody>
      </p:sp>
      <p:sp>
        <p:nvSpPr>
          <p:cNvPr id="68" name="Text Box 15">
            <a:extLst>
              <a:ext uri="{FF2B5EF4-FFF2-40B4-BE49-F238E27FC236}">
                <a16:creationId xmlns:a16="http://schemas.microsoft.com/office/drawing/2014/main" id="{A12C82BA-B14F-4B52-B263-BE78CD1B7B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257817" y="2227101"/>
            <a:ext cx="1415781" cy="33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Analytical tools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</a:t>
            </a:r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Preparation of Big Data</a:t>
            </a:r>
          </a:p>
        </p:txBody>
      </p:sp>
      <p:pic>
        <p:nvPicPr>
          <p:cNvPr id="69" name="Picture 6" descr="Question mark, X and OK symbols choice icons in check boxes. Query, cross and tick signs, check marks design. Question, rejection and approval vector for decision making choice, tet, survey, quiz. - 89095099">
            <a:extLst>
              <a:ext uri="{FF2B5EF4-FFF2-40B4-BE49-F238E27FC236}">
                <a16:creationId xmlns:a16="http://schemas.microsoft.com/office/drawing/2014/main" id="{DFEC1B4A-7F72-420C-8193-65B6307BF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2895" y="2281851"/>
            <a:ext cx="340422" cy="3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 Box 23">
            <a:extLst>
              <a:ext uri="{FF2B5EF4-FFF2-40B4-BE49-F238E27FC236}">
                <a16:creationId xmlns:a16="http://schemas.microsoft.com/office/drawing/2014/main" id="{304CE759-BDA9-4AD6-B26B-5A0F0E25CC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912141" y="882228"/>
            <a:ext cx="1802654" cy="4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0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El. Thermostat – Evo4</a:t>
            </a: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Field testing</a:t>
            </a: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Online connection to Cloud</a:t>
            </a:r>
          </a:p>
        </p:txBody>
      </p:sp>
      <p:sp>
        <p:nvSpPr>
          <p:cNvPr id="99" name="Text Box 15">
            <a:extLst>
              <a:ext uri="{FF2B5EF4-FFF2-40B4-BE49-F238E27FC236}">
                <a16:creationId xmlns:a16="http://schemas.microsoft.com/office/drawing/2014/main" id="{2F256BA2-AC36-4408-A9FC-9341F6A655E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17793" y="912997"/>
            <a:ext cx="1146207" cy="4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</a:t>
            </a:r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DB ready to receive data</a:t>
            </a:r>
          </a:p>
        </p:txBody>
      </p:sp>
      <p:sp>
        <p:nvSpPr>
          <p:cNvPr id="104" name="Text Box 15">
            <a:extLst>
              <a:ext uri="{FF2B5EF4-FFF2-40B4-BE49-F238E27FC236}">
                <a16:creationId xmlns:a16="http://schemas.microsoft.com/office/drawing/2014/main" id="{2D22CF19-1B22-4DB0-BE2D-30142D8330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74694" y="2572629"/>
            <a:ext cx="1446951" cy="4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Sunflower Face panel 2.0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</a:t>
            </a:r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Prototype</a:t>
            </a:r>
          </a:p>
          <a:p>
            <a:pPr eaLnBrk="0" hangingPunct="0"/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Testing</a:t>
            </a:r>
          </a:p>
        </p:txBody>
      </p:sp>
      <p:pic>
        <p:nvPicPr>
          <p:cNvPr id="105" name="Picture 6" descr="Question mark, X and OK symbols choice icons in check boxes. Query, cross and tick signs, check marks design. Question, rejection and approval vector for decision making choice, tet, survey, quiz. - 89095099">
            <a:extLst>
              <a:ext uri="{FF2B5EF4-FFF2-40B4-BE49-F238E27FC236}">
                <a16:creationId xmlns:a16="http://schemas.microsoft.com/office/drawing/2014/main" id="{DFA52C9D-BEEB-4422-9037-07427AA15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3502" y="2590111"/>
            <a:ext cx="340422" cy="3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Obrázek 107" descr="Obsah obrázku hračka&#10;&#10;Popis byl vytvořen automaticky">
            <a:extLst>
              <a:ext uri="{FF2B5EF4-FFF2-40B4-BE49-F238E27FC236}">
                <a16:creationId xmlns:a16="http://schemas.microsoft.com/office/drawing/2014/main" id="{07C7F3BB-337A-439D-B210-CC80793C89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566" y="4459308"/>
            <a:ext cx="1854683" cy="1582175"/>
          </a:xfrm>
          <a:prstGeom prst="rect">
            <a:avLst/>
          </a:prstGeom>
        </p:spPr>
      </p:pic>
      <p:pic>
        <p:nvPicPr>
          <p:cNvPr id="119" name="Obrázek 118">
            <a:extLst>
              <a:ext uri="{FF2B5EF4-FFF2-40B4-BE49-F238E27FC236}">
                <a16:creationId xmlns:a16="http://schemas.microsoft.com/office/drawing/2014/main" id="{90B3A870-7E33-4909-9FD4-218CE34A7A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303" y="3412313"/>
            <a:ext cx="1393350" cy="915700"/>
          </a:xfrm>
          <a:prstGeom prst="rect">
            <a:avLst/>
          </a:prstGeom>
        </p:spPr>
      </p:pic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6FA9AC0D-223A-47B2-AF0A-A0A54B3A08B3}"/>
              </a:ext>
            </a:extLst>
          </p:cNvPr>
          <p:cNvSpPr txBox="1"/>
          <p:nvPr/>
        </p:nvSpPr>
        <p:spPr>
          <a:xfrm>
            <a:off x="4574840" y="3838206"/>
            <a:ext cx="9578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600" dirty="0"/>
              <a:t>NIBE/JPI</a:t>
            </a:r>
          </a:p>
        </p:txBody>
      </p:sp>
      <p:pic>
        <p:nvPicPr>
          <p:cNvPr id="121" name="Obrázek 120">
            <a:extLst>
              <a:ext uri="{FF2B5EF4-FFF2-40B4-BE49-F238E27FC236}">
                <a16:creationId xmlns:a16="http://schemas.microsoft.com/office/drawing/2014/main" id="{6B55ED13-27F1-48B4-B1C7-462FE6DDE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4000" y="4081237"/>
            <a:ext cx="2177609" cy="1490712"/>
          </a:xfrm>
          <a:prstGeom prst="rect">
            <a:avLst/>
          </a:prstGeom>
        </p:spPr>
      </p:pic>
      <p:grpSp>
        <p:nvGrpSpPr>
          <p:cNvPr id="127" name="Skupina 126">
            <a:extLst>
              <a:ext uri="{FF2B5EF4-FFF2-40B4-BE49-F238E27FC236}">
                <a16:creationId xmlns:a16="http://schemas.microsoft.com/office/drawing/2014/main" id="{E8437F58-D15E-445C-8A07-017C39B5FC99}"/>
              </a:ext>
            </a:extLst>
          </p:cNvPr>
          <p:cNvGrpSpPr/>
          <p:nvPr/>
        </p:nvGrpSpPr>
        <p:grpSpPr>
          <a:xfrm rot="10800000">
            <a:off x="9175129" y="1864683"/>
            <a:ext cx="70875" cy="529607"/>
            <a:chOff x="771341" y="1311817"/>
            <a:chExt cx="94500" cy="706142"/>
          </a:xfrm>
        </p:grpSpPr>
        <p:sp>
          <p:nvSpPr>
            <p:cNvPr id="128" name="Line 20">
              <a:extLst>
                <a:ext uri="{FF2B5EF4-FFF2-40B4-BE49-F238E27FC236}">
                  <a16:creationId xmlns:a16="http://schemas.microsoft.com/office/drawing/2014/main" id="{87F045EC-4C61-469D-B90F-36B959DF37A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818591" y="1311817"/>
              <a:ext cx="0" cy="64800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8431" tIns="34217" rIns="68431" bIns="34217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  <p:sp>
          <p:nvSpPr>
            <p:cNvPr id="129" name="Oval 14">
              <a:extLst>
                <a:ext uri="{FF2B5EF4-FFF2-40B4-BE49-F238E27FC236}">
                  <a16:creationId xmlns:a16="http://schemas.microsoft.com/office/drawing/2014/main" id="{C0E90FC9-F666-4FCC-9950-BE19C0AF31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5591" y="1893835"/>
              <a:ext cx="126000" cy="124124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8431" tIns="34217" rIns="68431" bIns="34217" anchor="ctr"/>
            <a:lstStyle/>
            <a:p>
              <a:endParaRPr lang="en-US" sz="1350" dirty="0">
                <a:latin typeface="EON Brix Sans" pitchFamily="34" charset="0"/>
              </a:endParaRPr>
            </a:p>
          </p:txBody>
        </p:sp>
      </p:grpSp>
      <p:sp>
        <p:nvSpPr>
          <p:cNvPr id="131" name="Oval 14">
            <a:extLst>
              <a:ext uri="{FF2B5EF4-FFF2-40B4-BE49-F238E27FC236}">
                <a16:creationId xmlns:a16="http://schemas.microsoft.com/office/drawing/2014/main" id="{13AFBA58-FFA7-4C44-BFBB-7B51B2AA1484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8285375" y="1864399"/>
            <a:ext cx="94500" cy="93093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68431" tIns="34217" rIns="68431" bIns="34217" anchor="ctr"/>
          <a:lstStyle/>
          <a:p>
            <a:endParaRPr lang="en-US" sz="1350" dirty="0">
              <a:latin typeface="EON Brix Sans" pitchFamily="34" charset="0"/>
            </a:endParaRPr>
          </a:p>
        </p:txBody>
      </p:sp>
      <p:sp>
        <p:nvSpPr>
          <p:cNvPr id="88" name="Line 20">
            <a:extLst>
              <a:ext uri="{FF2B5EF4-FFF2-40B4-BE49-F238E27FC236}">
                <a16:creationId xmlns:a16="http://schemas.microsoft.com/office/drawing/2014/main" id="{80DA6B8E-4710-44E6-B2D0-0A908CB63A13}"/>
              </a:ext>
            </a:extLst>
          </p:cNvPr>
          <p:cNvSpPr>
            <a:spLocks noChangeShapeType="1"/>
          </p:cNvSpPr>
          <p:nvPr/>
        </p:nvSpPr>
        <p:spPr bwMode="gray">
          <a:xfrm rot="10800000" flipV="1">
            <a:off x="3506594" y="1908290"/>
            <a:ext cx="1129" cy="783203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68431" tIns="34217" rIns="68431" bIns="34217"/>
          <a:lstStyle/>
          <a:p>
            <a:endParaRPr lang="en-US" sz="1350" dirty="0">
              <a:latin typeface="EON Brix Sans" pitchFamily="34" charset="0"/>
            </a:endParaRPr>
          </a:p>
        </p:txBody>
      </p:sp>
      <p:sp>
        <p:nvSpPr>
          <p:cNvPr id="90" name="Oval 14">
            <a:extLst>
              <a:ext uri="{FF2B5EF4-FFF2-40B4-BE49-F238E27FC236}">
                <a16:creationId xmlns:a16="http://schemas.microsoft.com/office/drawing/2014/main" id="{3D77BE07-59E7-49D7-8466-A2D7A4ACC61F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3460474" y="1864683"/>
            <a:ext cx="94500" cy="93093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68431" tIns="34217" rIns="68431" bIns="34217" anchor="ctr"/>
          <a:lstStyle/>
          <a:p>
            <a:endParaRPr lang="en-US" sz="1350" dirty="0">
              <a:latin typeface="EON Brix Sans" pitchFamily="34" charset="0"/>
            </a:endParaRPr>
          </a:p>
        </p:txBody>
      </p:sp>
      <p:sp>
        <p:nvSpPr>
          <p:cNvPr id="92" name="Text Box 15">
            <a:extLst>
              <a:ext uri="{FF2B5EF4-FFF2-40B4-BE49-F238E27FC236}">
                <a16:creationId xmlns:a16="http://schemas.microsoft.com/office/drawing/2014/main" id="{C9901F23-96A8-445A-A334-5157288E28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9663" y="2471953"/>
            <a:ext cx="1844778" cy="33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883" tIns="48494" rIns="53883" bIns="34217">
            <a:spAutoFit/>
          </a:bodyPr>
          <a:lstStyle/>
          <a:p>
            <a:pPr eaLnBrk="0" hangingPunct="0"/>
            <a:r>
              <a:rPr lang="cs-CZ" sz="825" b="1" noProof="1">
                <a:latin typeface="Roboto" panose="02000000000000000000" pitchFamily="2" charset="0"/>
                <a:ea typeface="Roboto" panose="02000000000000000000" pitchFamily="2" charset="0"/>
              </a:rPr>
              <a:t>2. Phaze of El. Thermostat - Evo4</a:t>
            </a:r>
            <a:br>
              <a:rPr lang="cs-CZ" sz="825" noProof="1">
                <a:latin typeface="+mj-lt"/>
              </a:rPr>
            </a:br>
            <a:r>
              <a:rPr lang="cs-CZ" sz="825" noProof="1">
                <a:latin typeface="+mj-lt"/>
              </a:rPr>
              <a:t>- </a:t>
            </a:r>
            <a:r>
              <a:rPr lang="cs-CZ" sz="750" kern="0" noProof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 definition</a:t>
            </a:r>
          </a:p>
        </p:txBody>
      </p:sp>
      <p:pic>
        <p:nvPicPr>
          <p:cNvPr id="85" name="Picture 4" descr="Check mark symbol tick yes button dirty grunge Vector Image">
            <a:extLst>
              <a:ext uri="{FF2B5EF4-FFF2-40B4-BE49-F238E27FC236}">
                <a16:creationId xmlns:a16="http://schemas.microsoft.com/office/drawing/2014/main" id="{9D102C6F-500A-4A6A-B397-9E09F9822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674" y="2433073"/>
            <a:ext cx="324944" cy="2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5BCCB4-724C-0620-6A6C-D957E505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17" y="3326885"/>
            <a:ext cx="1370028" cy="234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heck mark symbol tick yes button dirty grunge Vector Image">
            <a:extLst>
              <a:ext uri="{FF2B5EF4-FFF2-40B4-BE49-F238E27FC236}">
                <a16:creationId xmlns:a16="http://schemas.microsoft.com/office/drawing/2014/main" id="{A93C6234-1A60-A84B-81C0-A3DB83114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488" y="3570125"/>
            <a:ext cx="324944" cy="2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Check mark symbol tick yes button dirty grunge Vector Image">
            <a:extLst>
              <a:ext uri="{FF2B5EF4-FFF2-40B4-BE49-F238E27FC236}">
                <a16:creationId xmlns:a16="http://schemas.microsoft.com/office/drawing/2014/main" id="{62B54335-9394-880E-FF9C-FFE3014F1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1095" y="2518899"/>
            <a:ext cx="324944" cy="2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88D0E11-D420-F57E-02ED-8E3A00C103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637" y="4627746"/>
            <a:ext cx="1933872" cy="1989125"/>
          </a:xfrm>
          <a:prstGeom prst="rect">
            <a:avLst/>
          </a:prstGeom>
        </p:spPr>
      </p:pic>
      <p:pic>
        <p:nvPicPr>
          <p:cNvPr id="71" name="Picture 4" descr="Check mark symbol tick yes button dirty grunge Vector Image">
            <a:extLst>
              <a:ext uri="{FF2B5EF4-FFF2-40B4-BE49-F238E27FC236}">
                <a16:creationId xmlns:a16="http://schemas.microsoft.com/office/drawing/2014/main" id="{90B0CDEB-B932-149C-9A29-E89F479C2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7693" y="967635"/>
            <a:ext cx="324944" cy="2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8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29C92-BDBC-4EE7-B4CA-F9EAAD0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Ideové záměry budování I 4.0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D984F3-7F6D-486B-B8C5-85C4E6DB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Proč automatizujeme 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Proč I 4.0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Specifika České republiky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780C3D-F7F6-4E09-95D6-272847DF7E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9" y="1607442"/>
            <a:ext cx="7440640" cy="3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Lidské zdroje pro Průmysl 4.0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T znalosti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IT gramotnost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Automatizace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Neustále se učit novým věcem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České školství se musí radikálně změnit – slabikář nestačí -</a:t>
            </a:r>
            <a:r>
              <a:rPr lang="en-US" sz="1800" dirty="0"/>
              <a:t>&gt;</a:t>
            </a:r>
            <a:r>
              <a:rPr lang="cs-CZ" sz="1800" dirty="0"/>
              <a:t> </a:t>
            </a:r>
            <a:r>
              <a:rPr lang="cs-CZ" sz="1800" dirty="0" err="1"/>
              <a:t>modern</a:t>
            </a:r>
            <a:r>
              <a:rPr lang="cs-CZ" sz="1800" dirty="0"/>
              <a:t> </a:t>
            </a:r>
            <a:r>
              <a:rPr lang="cs-CZ" sz="1800" dirty="0" err="1"/>
              <a:t>digital</a:t>
            </a:r>
            <a:r>
              <a:rPr lang="cs-CZ" sz="1800" dirty="0"/>
              <a:t> </a:t>
            </a:r>
            <a:r>
              <a:rPr lang="cs-CZ" sz="1800" dirty="0" err="1"/>
              <a:t>superpower</a:t>
            </a:r>
            <a:r>
              <a:rPr lang="cs-CZ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036" y="1404937"/>
            <a:ext cx="3275172" cy="2518385"/>
          </a:xfrm>
          <a:prstGeom prst="rect">
            <a:avLst/>
          </a:prstGeom>
        </p:spPr>
      </p:pic>
      <p:sp>
        <p:nvSpPr>
          <p:cNvPr id="5" name="Zástupný symbol pro číslo snímku 8">
            <a:extLst>
              <a:ext uri="{FF2B5EF4-FFF2-40B4-BE49-F238E27FC236}">
                <a16:creationId xmlns:a16="http://schemas.microsoft.com/office/drawing/2014/main" id="{DC68CEEC-BDC8-4375-BF2C-44A3ABEC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081" y="6405821"/>
            <a:ext cx="620377" cy="365125"/>
          </a:xfrm>
        </p:spPr>
        <p:txBody>
          <a:bodyPr/>
          <a:lstStyle/>
          <a:p>
            <a:fld id="{35222879-2F1D-4288-B89C-A5889991AD93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08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Data pro Průmysl 4.0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Dobrá výrobní data</a:t>
            </a:r>
            <a:r>
              <a:rPr lang="en-US" sz="1800" dirty="0"/>
              <a:t>, </a:t>
            </a:r>
            <a:r>
              <a:rPr lang="cs-CZ" sz="1800" dirty="0"/>
              <a:t>přesnost, digitalizace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Databáze a jejich propojení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Online přístup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Velké množství dat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</p:txBody>
      </p:sp>
      <p:pic>
        <p:nvPicPr>
          <p:cNvPr id="3074" name="Picture 2" descr="Výsledek obrázku pro industry 4.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894" y="1629576"/>
            <a:ext cx="5002558" cy="25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8">
            <a:extLst>
              <a:ext uri="{FF2B5EF4-FFF2-40B4-BE49-F238E27FC236}">
                <a16:creationId xmlns:a16="http://schemas.microsoft.com/office/drawing/2014/main" id="{4284BA8F-55A4-492D-A2CB-3A80A155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081" y="6405821"/>
            <a:ext cx="620377" cy="365125"/>
          </a:xfrm>
        </p:spPr>
        <p:txBody>
          <a:bodyPr/>
          <a:lstStyle/>
          <a:p>
            <a:fld id="{35222879-2F1D-4288-B89C-A5889991AD93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75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30FA2-91E7-45DA-B055-01403A30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Termostat 4.0</a:t>
            </a:r>
          </a:p>
        </p:txBody>
      </p:sp>
      <p:pic>
        <p:nvPicPr>
          <p:cNvPr id="6" name="Obrázek 5" descr="Obsah obrázku interiér, stůl, černá, držení&#10;&#10;Popis byl vytvořen automaticky">
            <a:extLst>
              <a:ext uri="{FF2B5EF4-FFF2-40B4-BE49-F238E27FC236}">
                <a16:creationId xmlns:a16="http://schemas.microsoft.com/office/drawing/2014/main" id="{117DFB01-13DC-4CEC-9B32-E6B2B1A7A3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52033" y="1716786"/>
            <a:ext cx="4764024" cy="3573018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F9C0684-832E-408E-A789-5D1E4B24E57C}"/>
              </a:ext>
            </a:extLst>
          </p:cNvPr>
          <p:cNvSpPr txBox="1">
            <a:spLocks/>
          </p:cNvSpPr>
          <p:nvPr/>
        </p:nvSpPr>
        <p:spPr>
          <a:xfrm>
            <a:off x="547077" y="1523924"/>
            <a:ext cx="11309563" cy="464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lang="it-IT" sz="15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cs-CZ" sz="1800"/>
              <a:t>Chytré sítě  - Smart Grids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/>
              <a:t>Chytré domácnosti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/>
              <a:t>Big Data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/>
              <a:t>Cloudové služby</a:t>
            </a:r>
          </a:p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CFF7C19-6E7D-4A11-B70F-1E9F82E47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597" y="1108074"/>
            <a:ext cx="3142226" cy="48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C040E1-685C-4A6C-A4AE-8520FF16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8" y="6374851"/>
            <a:ext cx="576064" cy="365125"/>
          </a:xfrm>
        </p:spPr>
        <p:txBody>
          <a:bodyPr anchor="ctr">
            <a:normAutofit/>
          </a:bodyPr>
          <a:lstStyle/>
          <a:p>
            <a:pPr defTabSz="1219170">
              <a:spcAft>
                <a:spcPts val="800"/>
              </a:spcAft>
            </a:pPr>
            <a:fld id="{20264769-77EF-4CD0-90DE-F7D7F2D423C4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spcAft>
                  <a:spcPts val="800"/>
                </a:spcAft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3BA9E5-F37F-42C3-B46F-6ED61EB3A49E}"/>
              </a:ext>
            </a:extLst>
          </p:cNvPr>
          <p:cNvSpPr txBox="1">
            <a:spLocks/>
          </p:cNvSpPr>
          <p:nvPr/>
        </p:nvSpPr>
        <p:spPr>
          <a:xfrm>
            <a:off x="8971" y="0"/>
            <a:ext cx="1101653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1219170"/>
            <a:r>
              <a:rPr lang="cs-CZ" sz="3200" b="1" dirty="0">
                <a:solidFill>
                  <a:srgbClr val="A81524"/>
                </a:solidFill>
                <a:latin typeface="Calibri" panose="020F0502020204030204" pitchFamily="34" charset="0"/>
              </a:rPr>
              <a:t>3D Tiskárny v DZD</a:t>
            </a:r>
            <a:endParaRPr lang="en-US" sz="3200" b="1" dirty="0">
              <a:solidFill>
                <a:srgbClr val="A81524"/>
              </a:solidFill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FD9B4207-070D-4DC4-A4A7-25BFD7AF5A5A}"/>
              </a:ext>
            </a:extLst>
          </p:cNvPr>
          <p:cNvSpPr txBox="1">
            <a:spLocks/>
          </p:cNvSpPr>
          <p:nvPr/>
        </p:nvSpPr>
        <p:spPr bwMode="auto">
          <a:xfrm>
            <a:off x="1285195" y="846519"/>
            <a:ext cx="1824203" cy="4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buNone/>
            </a:pPr>
            <a:r>
              <a:rPr lang="cs-CZ" altLang="cs-CZ" sz="2133" dirty="0">
                <a:solidFill>
                  <a:srgbClr val="BC2222"/>
                </a:solidFill>
              </a:rPr>
              <a:t>Prusa MK3S+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832DF75-C730-4256-B533-B6F4C5245993}"/>
              </a:ext>
            </a:extLst>
          </p:cNvPr>
          <p:cNvSpPr txBox="1">
            <a:spLocks/>
          </p:cNvSpPr>
          <p:nvPr/>
        </p:nvSpPr>
        <p:spPr bwMode="auto">
          <a:xfrm>
            <a:off x="4018696" y="726283"/>
            <a:ext cx="2402963" cy="69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buNone/>
            </a:pPr>
            <a:r>
              <a:rPr lang="cs-CZ" altLang="cs-CZ" sz="2133" dirty="0">
                <a:solidFill>
                  <a:srgbClr val="BC2222"/>
                </a:solidFill>
              </a:rPr>
              <a:t>Prusa SL1S + vytvrzovací stanice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6130D7B3-6B69-4004-98EA-577ADEEBCF59}"/>
              </a:ext>
            </a:extLst>
          </p:cNvPr>
          <p:cNvSpPr txBox="1">
            <a:spLocks/>
          </p:cNvSpPr>
          <p:nvPr/>
        </p:nvSpPr>
        <p:spPr bwMode="auto">
          <a:xfrm>
            <a:off x="7597323" y="846519"/>
            <a:ext cx="1824203" cy="4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buNone/>
            </a:pPr>
            <a:r>
              <a:rPr lang="cs-CZ" altLang="cs-CZ" sz="2133" dirty="0">
                <a:solidFill>
                  <a:srgbClr val="BC2222"/>
                </a:solidFill>
              </a:rPr>
              <a:t>Raise3D E2</a:t>
            </a:r>
          </a:p>
        </p:txBody>
      </p:sp>
      <p:pic>
        <p:nvPicPr>
          <p:cNvPr id="3" name="Obrázek 2" descr="Obsah obrázku fotoaparát, vybavení&#10;&#10;Popis byl vytvořen automaticky">
            <a:extLst>
              <a:ext uri="{FF2B5EF4-FFF2-40B4-BE49-F238E27FC236}">
                <a16:creationId xmlns:a16="http://schemas.microsoft.com/office/drawing/2014/main" id="{EED548E2-9A3A-49D9-9970-C0F293A467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344" y="1568716"/>
            <a:ext cx="1632181" cy="2328137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6977BEE-17CB-455E-9ACF-DF06F67856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658" y="1715992"/>
            <a:ext cx="1424236" cy="2180861"/>
          </a:xfrm>
          <a:prstGeom prst="rect">
            <a:avLst/>
          </a:prstGeom>
        </p:spPr>
      </p:pic>
      <p:pic>
        <p:nvPicPr>
          <p:cNvPr id="11" name="Obrázek 10" descr="Obsah obrázku text, elektronika, reproduktor, počítač&#10;&#10;Popis byl vytvořen automaticky">
            <a:extLst>
              <a:ext uri="{FF2B5EF4-FFF2-40B4-BE49-F238E27FC236}">
                <a16:creationId xmlns:a16="http://schemas.microsoft.com/office/drawing/2014/main" id="{37606EAF-775F-4E88-B37B-5CAD769475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93" y="1892830"/>
            <a:ext cx="1452120" cy="2004023"/>
          </a:xfrm>
          <a:prstGeom prst="rect">
            <a:avLst/>
          </a:prstGeom>
        </p:spPr>
      </p:pic>
      <p:pic>
        <p:nvPicPr>
          <p:cNvPr id="14" name="Obrázek 13" descr="Obsah obrázku text, elektronika&#10;&#10;Popis byl vytvořen automaticky">
            <a:extLst>
              <a:ext uri="{FF2B5EF4-FFF2-40B4-BE49-F238E27FC236}">
                <a16:creationId xmlns:a16="http://schemas.microsoft.com/office/drawing/2014/main" id="{40924143-5766-4578-892F-9677605AFA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027" y="1715991"/>
            <a:ext cx="2996948" cy="2180861"/>
          </a:xfrm>
          <a:prstGeom prst="rect">
            <a:avLst/>
          </a:prstGeom>
        </p:spPr>
      </p:pic>
      <p:sp>
        <p:nvSpPr>
          <p:cNvPr id="15" name="Podnadpis 2">
            <a:extLst>
              <a:ext uri="{FF2B5EF4-FFF2-40B4-BE49-F238E27FC236}">
                <a16:creationId xmlns:a16="http://schemas.microsoft.com/office/drawing/2014/main" id="{67D6BA42-D515-4653-9F83-11C89580D122}"/>
              </a:ext>
            </a:extLst>
          </p:cNvPr>
          <p:cNvSpPr txBox="1">
            <a:spLocks/>
          </p:cNvSpPr>
          <p:nvPr/>
        </p:nvSpPr>
        <p:spPr bwMode="auto">
          <a:xfrm>
            <a:off x="466301" y="4114123"/>
            <a:ext cx="2976331" cy="20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buNone/>
            </a:pPr>
            <a:r>
              <a:rPr lang="cs-CZ" altLang="cs-CZ" sz="1600" dirty="0">
                <a:solidFill>
                  <a:srgbClr val="A81524"/>
                </a:solidFill>
              </a:rPr>
              <a:t>Na tiskárně MK3S+ tiskneme zejména z materiálu PLA. Tisk je snadný - modely se nedeformují jako při tisku např. z materiálu ABS. Na druhou stranu jsou oproti ABS křehčí a mají nízkou tepelnou odolnost.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B5807540-EC93-4BD6-AC05-F4C8F76340BC}"/>
              </a:ext>
            </a:extLst>
          </p:cNvPr>
          <p:cNvSpPr txBox="1">
            <a:spLocks/>
          </p:cNvSpPr>
          <p:nvPr/>
        </p:nvSpPr>
        <p:spPr bwMode="auto">
          <a:xfrm>
            <a:off x="3711657" y="4109922"/>
            <a:ext cx="2976331" cy="20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buNone/>
            </a:pPr>
            <a:r>
              <a:rPr lang="cs-CZ" sz="1600" dirty="0">
                <a:solidFill>
                  <a:srgbClr val="A81524"/>
                </a:solidFill>
                <a:latin typeface="Atlas Grotesk"/>
              </a:rPr>
              <a:t>Tiskárna SL1S+ je 3D tiskárna založená na technologii MSLA (maskovaná SLA). SL1S+ používá monochromatický osvitový displej s vysokým rozlišením a UV LED pole, s pomocí kterých vytvrzuje tenké vrstvy </a:t>
            </a:r>
            <a:r>
              <a:rPr lang="cs-CZ" sz="1600" dirty="0" err="1">
                <a:solidFill>
                  <a:srgbClr val="A81524"/>
                </a:solidFill>
                <a:latin typeface="Atlas Grotesk"/>
              </a:rPr>
              <a:t>resinu</a:t>
            </a:r>
            <a:r>
              <a:rPr lang="cs-CZ" sz="1600" dirty="0">
                <a:solidFill>
                  <a:srgbClr val="A81524"/>
                </a:solidFill>
                <a:latin typeface="Atlas Grotesk"/>
              </a:rPr>
              <a:t>: tím se dosahuje vysoké úrovně detailů. Používáme tedy pro tisk menších, detailních součástí.</a:t>
            </a:r>
            <a:endParaRPr lang="cs-CZ" altLang="cs-CZ" sz="1867" dirty="0">
              <a:solidFill>
                <a:srgbClr val="A81524"/>
              </a:solidFill>
            </a:endParaRP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FCED89C5-34E1-45FF-91FF-09C5CDA266AB}"/>
              </a:ext>
            </a:extLst>
          </p:cNvPr>
          <p:cNvSpPr txBox="1">
            <a:spLocks/>
          </p:cNvSpPr>
          <p:nvPr/>
        </p:nvSpPr>
        <p:spPr bwMode="auto">
          <a:xfrm>
            <a:off x="6919633" y="4109922"/>
            <a:ext cx="2976331" cy="20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buNone/>
            </a:pPr>
            <a:r>
              <a:rPr lang="cs-CZ" altLang="cs-CZ" sz="1600" dirty="0">
                <a:solidFill>
                  <a:srgbClr val="A81524"/>
                </a:solidFill>
              </a:rPr>
              <a:t>Na tiskárně tiskneme hlavně z materiálu ABS. Modely mají dobré mechanické vlastnosti. Díky větší tepelné odolnosti materiálu tiskneme prototypy vystavované dlouhodobým provozním teplotám až do 80°C.</a:t>
            </a:r>
          </a:p>
        </p:txBody>
      </p:sp>
    </p:spTree>
    <p:extLst>
      <p:ext uri="{BB962C8B-B14F-4D97-AF65-F5344CB8AC3E}">
        <p14:creationId xmlns:p14="http://schemas.microsoft.com/office/powerpoint/2010/main" val="13965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C040E1-685C-4A6C-A4AE-8520FF16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8" y="6374851"/>
            <a:ext cx="576064" cy="365125"/>
          </a:xfrm>
        </p:spPr>
        <p:txBody>
          <a:bodyPr anchor="ctr">
            <a:normAutofit/>
          </a:bodyPr>
          <a:lstStyle/>
          <a:p>
            <a:pPr defTabSz="1219170">
              <a:spcAft>
                <a:spcPts val="800"/>
              </a:spcAft>
            </a:pPr>
            <a:fld id="{20264769-77EF-4CD0-90DE-F7D7F2D423C4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spcAft>
                  <a:spcPts val="800"/>
                </a:spcAft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3BA9E5-F37F-42C3-B46F-6ED61EB3A49E}"/>
              </a:ext>
            </a:extLst>
          </p:cNvPr>
          <p:cNvSpPr txBox="1">
            <a:spLocks/>
          </p:cNvSpPr>
          <p:nvPr/>
        </p:nvSpPr>
        <p:spPr>
          <a:xfrm>
            <a:off x="8971" y="0"/>
            <a:ext cx="1101653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1219170"/>
            <a:r>
              <a:rPr lang="cs-CZ" sz="3200" b="1" dirty="0">
                <a:solidFill>
                  <a:srgbClr val="A81524"/>
                </a:solidFill>
                <a:latin typeface="Calibri" panose="020F0502020204030204" pitchFamily="34" charset="0"/>
              </a:rPr>
              <a:t>Ukázky 3D výtisků</a:t>
            </a:r>
            <a:endParaRPr lang="en-US" sz="3200" b="1" dirty="0">
              <a:solidFill>
                <a:srgbClr val="A8152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 descr="Obsah obrázku interiér, různé, uspořádáno&#10;&#10;Popis byl vytvořen automaticky">
            <a:extLst>
              <a:ext uri="{FF2B5EF4-FFF2-40B4-BE49-F238E27FC236}">
                <a16:creationId xmlns:a16="http://schemas.microsoft.com/office/drawing/2014/main" id="{59601A65-1F53-457A-9429-389525D102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21694" y="-179532"/>
            <a:ext cx="5991093" cy="79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bloha, silnice, scéna, exteriér&#10;&#10;Popis byl vytvořen automaticky">
            <a:extLst>
              <a:ext uri="{FF2B5EF4-FFF2-40B4-BE49-F238E27FC236}">
                <a16:creationId xmlns:a16="http://schemas.microsoft.com/office/drawing/2014/main" id="{E75279D2-F3AC-4E5E-B0CE-E1D6A7114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77" y="1169572"/>
            <a:ext cx="6526463" cy="48948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Logistika 4.0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Automatizace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/>
              <a:t>Manipulace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/>
              <a:t>Balení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Paletizace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/>
              <a:t>Podmínka automatizace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/>
              <a:t>Přepravy na dlouhou vzdálenost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</p:txBody>
      </p:sp>
      <p:pic>
        <p:nvPicPr>
          <p:cNvPr id="6" name="Obrázek 5" descr="Obsah obrázku interiér, strop, země, patro&#10;&#10;Popis byl vytvořen automaticky">
            <a:extLst>
              <a:ext uri="{FF2B5EF4-FFF2-40B4-BE49-F238E27FC236}">
                <a16:creationId xmlns:a16="http://schemas.microsoft.com/office/drawing/2014/main" id="{98CC73E8-2209-4CB2-95BF-A6AADA634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77" y="3616995"/>
            <a:ext cx="3263231" cy="24474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315" y="140165"/>
            <a:ext cx="4004676" cy="252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6C8850-3080-466B-9FD7-8817A851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081" y="6405821"/>
            <a:ext cx="620377" cy="365125"/>
          </a:xfrm>
        </p:spPr>
        <p:txBody>
          <a:bodyPr/>
          <a:lstStyle/>
          <a:p>
            <a:fld id="{35222879-2F1D-4288-B89C-A5889991AD93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58BF8B7-5E34-4D78-9280-E6EAE3C98720}"/>
              </a:ext>
            </a:extLst>
          </p:cNvPr>
          <p:cNvSpPr/>
          <p:nvPr/>
        </p:nvSpPr>
        <p:spPr>
          <a:xfrm>
            <a:off x="111428" y="5998739"/>
            <a:ext cx="754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Představujeme moderní digitalizovaný sklad DZ Dražice v Luštěnicích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5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budova, interiér, zelená, stůl&#10;&#10;Popis byl vytvořen automaticky">
            <a:extLst>
              <a:ext uri="{FF2B5EF4-FFF2-40B4-BE49-F238E27FC236}">
                <a16:creationId xmlns:a16="http://schemas.microsoft.com/office/drawing/2014/main" id="{95855267-8A25-440A-8D7F-7E6AA8939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42110"/>
            <a:ext cx="5313680" cy="3985260"/>
          </a:xfrm>
          <a:prstGeom prst="rect">
            <a:avLst/>
          </a:prstGeom>
        </p:spPr>
      </p:pic>
      <p:pic>
        <p:nvPicPr>
          <p:cNvPr id="6" name="Obrázek 5" descr="Obsah obrázku budova, muž, kuchyně, žena&#10;&#10;Popis byl vytvořen automaticky">
            <a:extLst>
              <a:ext uri="{FF2B5EF4-FFF2-40B4-BE49-F238E27FC236}">
                <a16:creationId xmlns:a16="http://schemas.microsoft.com/office/drawing/2014/main" id="{C26D3C81-C3A6-4D77-BDC8-819E5710A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7295" y="1481327"/>
            <a:ext cx="4687336" cy="430682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2557225-8348-4ED8-9326-0C8FCDBB0D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15" y="-59273"/>
            <a:ext cx="11467570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448" y="-63789"/>
            <a:ext cx="11312768" cy="940966"/>
          </a:xfrm>
        </p:spPr>
        <p:txBody>
          <a:bodyPr/>
          <a:lstStyle/>
          <a:p>
            <a:r>
              <a:rPr lang="cs-CZ" b="1" dirty="0"/>
              <a:t>Automatizace lisovny Luštěnice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725" y="1140477"/>
            <a:ext cx="8548948" cy="430255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6058-73A4-4EE8-8153-045034199295}" type="datetime1">
              <a:rPr lang="cs-CZ" smtClean="0"/>
              <a:pPr/>
              <a:t>21.10.2022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BC53-AE71-461A-A3CA-3CC623620E30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2680" y="1142089"/>
            <a:ext cx="7566032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Projekt: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Trvání 3 roky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Náklady 15 mil. Kč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Několik  etap projektu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Zpoždění 1 rok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Výchova kádrů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Přesnost vstupů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Nové profese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Úspora 12 pracovníků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Návratnost 3,9 roku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C2E2F7D-4F67-468A-B3F7-7FE3CEEF9201}"/>
                  </a:ext>
                </a:extLst>
              </p14:cNvPr>
              <p14:cNvContentPartPr/>
              <p14:nvPr/>
            </p14:nvContentPartPr>
            <p14:xfrm>
              <a:off x="2848104" y="3455712"/>
              <a:ext cx="360" cy="3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C2E2F7D-4F67-468A-B3F7-7FE3CEEF9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0104" y="3438072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66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4"/>
          <p:cNvSpPr>
            <a:spLocks noGrp="1"/>
          </p:cNvSpPr>
          <p:nvPr>
            <p:ph type="title"/>
          </p:nvPr>
        </p:nvSpPr>
        <p:spPr>
          <a:xfrm>
            <a:off x="353568" y="0"/>
            <a:ext cx="9144000" cy="764704"/>
          </a:xfrm>
        </p:spPr>
        <p:txBody>
          <a:bodyPr/>
          <a:lstStyle/>
          <a:p>
            <a:r>
              <a:rPr lang="cs-CZ" sz="4000" dirty="0"/>
              <a:t>   </a:t>
            </a:r>
            <a:r>
              <a:rPr lang="cs-CZ" b="1" dirty="0"/>
              <a:t>Vize DZ Dražice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0369" y="777740"/>
            <a:ext cx="8363272" cy="3888432"/>
          </a:xfrm>
        </p:spPr>
        <p:txBody>
          <a:bodyPr>
            <a:normAutofit/>
          </a:bodyPr>
          <a:lstStyle/>
          <a:p>
            <a:pPr marL="0" indent="0" algn="just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Na počátku byla jednoduchá myšlenka - vyrobit ten nejúspornější a nejméně poruchový </a:t>
            </a:r>
            <a:r>
              <a:rPr lang="cs-CZ" sz="1800" b="1" dirty="0">
                <a:solidFill>
                  <a:schemeClr val="bg1">
                    <a:lumMod val="50000"/>
                  </a:schemeClr>
                </a:solidFill>
              </a:rPr>
              <a:t>ohřívač vody - nejlepší bojler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. Každým rokem si myslíme, že jsme dosáhli cíle. A přesto v každém dalším roce vyrábíme dokonalejší ohřívače vody (bojlery), akumulační nádrže, topná tělesa...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300-D8A4-4750-BF3E-FB9223D13AF6}" type="datetime1">
              <a:rPr lang="cs-CZ" smtClean="0"/>
              <a:pPr/>
              <a:t>21.10.2022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2879-2F1D-4288-B89C-A5889991AD9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958" y="1888089"/>
            <a:ext cx="3687428" cy="425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FCEE029-6941-8E9B-B9D5-67DEC2EBA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641" y="2019377"/>
            <a:ext cx="1637396" cy="4137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8172C-D26F-E5C9-5997-A54804120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7641" y="2077099"/>
            <a:ext cx="1639895" cy="40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10">
            <a:extLst>
              <a:ext uri="{FF2B5EF4-FFF2-40B4-BE49-F238E27FC236}">
                <a16:creationId xmlns:a16="http://schemas.microsoft.com/office/drawing/2014/main" id="{4D469E77-7EF2-E0CE-D279-4FF6370F06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797" y="1888089"/>
            <a:ext cx="2099372" cy="43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10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511A8-A778-4240-8E42-CF3CD8E5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Automatizace sváření technologického závěsu a nátrubku (ABB </a:t>
            </a:r>
            <a:r>
              <a:rPr lang="cs-CZ" sz="3200" b="1" dirty="0" err="1">
                <a:solidFill>
                  <a:srgbClr val="C00000"/>
                </a:solidFill>
              </a:rPr>
              <a:t>FlexArc</a:t>
            </a:r>
            <a:r>
              <a:rPr lang="cs-CZ" sz="3200" b="1" dirty="0">
                <a:solidFill>
                  <a:srgbClr val="C00000"/>
                </a:solidFill>
              </a:rPr>
              <a:t>) </a:t>
            </a:r>
          </a:p>
        </p:txBody>
      </p:sp>
      <p:pic>
        <p:nvPicPr>
          <p:cNvPr id="6" name="Zástupný obsah 5" descr="Obsah obrázku interiér, špinavé&#10;&#10;Popis byl vytvořen automaticky">
            <a:extLst>
              <a:ext uri="{FF2B5EF4-FFF2-40B4-BE49-F238E27FC236}">
                <a16:creationId xmlns:a16="http://schemas.microsoft.com/office/drawing/2014/main" id="{23FF609B-6C82-4CC5-BC37-9CE063D0A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207" y="3651079"/>
            <a:ext cx="3887927" cy="291930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E70226-088A-4144-A6AE-6235BDE1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8" name="Obrázek 7" descr="Obsah obrázku interiér, rostlina, pánev&#10;&#10;Popis byl vytvořen automaticky">
            <a:extLst>
              <a:ext uri="{FF2B5EF4-FFF2-40B4-BE49-F238E27FC236}">
                <a16:creationId xmlns:a16="http://schemas.microsoft.com/office/drawing/2014/main" id="{1E67992C-B860-481A-825A-07DE16E9C6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629" y="3638106"/>
            <a:ext cx="3922487" cy="2945257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3926AC9C-5AD6-4654-8EC6-FA0A637AA160}"/>
              </a:ext>
            </a:extLst>
          </p:cNvPr>
          <p:cNvSpPr txBox="1">
            <a:spLocks/>
          </p:cNvSpPr>
          <p:nvPr/>
        </p:nvSpPr>
        <p:spPr>
          <a:xfrm>
            <a:off x="609600" y="1403912"/>
            <a:ext cx="4814325" cy="49054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Investice do automatické buňky 2,5 mil. Kč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Návratnost investice:</a:t>
            </a:r>
          </a:p>
          <a:p>
            <a:pPr marL="913177" lvl="1" indent="-457189">
              <a:buFont typeface="Arial" panose="020B0604020202020204" pitchFamily="34" charset="0"/>
              <a:buChar char="•"/>
            </a:pPr>
            <a:r>
              <a:rPr lang="cs-CZ" sz="1600" b="1" dirty="0"/>
              <a:t>2směnný provoz 5,8 let</a:t>
            </a:r>
          </a:p>
          <a:p>
            <a:pPr marL="913177" lvl="1" indent="-457189">
              <a:buFont typeface="Arial" panose="020B0604020202020204" pitchFamily="34" charset="0"/>
              <a:buChar char="•"/>
            </a:pPr>
            <a:r>
              <a:rPr lang="cs-CZ" sz="1600" dirty="0"/>
              <a:t>3směnný provoz 3,9 let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B626638D-46A1-49B3-96DB-4A20BB7E3CD0}"/>
              </a:ext>
            </a:extLst>
          </p:cNvPr>
          <p:cNvSpPr txBox="1">
            <a:spLocks/>
          </p:cNvSpPr>
          <p:nvPr/>
        </p:nvSpPr>
        <p:spPr>
          <a:xfrm>
            <a:off x="5410134" y="1403912"/>
            <a:ext cx="4814325" cy="49054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Redukce obsluhy pracoviště 1 operátor/směnu (náhrada operátora – svářeče)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Zvýšení kvality svárů</a:t>
            </a:r>
          </a:p>
        </p:txBody>
      </p:sp>
    </p:spTree>
    <p:extLst>
      <p:ext uri="{BB962C8B-B14F-4D97-AF65-F5344CB8AC3E}">
        <p14:creationId xmlns:p14="http://schemas.microsoft.com/office/powerpoint/2010/main" val="417234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B8367-3DD7-439D-B909-6BA27570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" y="235344"/>
            <a:ext cx="10425621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Automatizace stáčení výměníku a bodování výztuh(N-</a:t>
            </a:r>
            <a:r>
              <a:rPr lang="cs-CZ" sz="3200" b="1" dirty="0" err="1">
                <a:solidFill>
                  <a:srgbClr val="C00000"/>
                </a:solidFill>
              </a:rPr>
              <a:t>rote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0C6D3E-BDB0-4DBB-85D1-3CC7E502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0169C2F-CCD1-428A-9481-E3F9D0199763}"/>
              </a:ext>
            </a:extLst>
          </p:cNvPr>
          <p:cNvSpPr txBox="1">
            <a:spLocks/>
          </p:cNvSpPr>
          <p:nvPr/>
        </p:nvSpPr>
        <p:spPr>
          <a:xfrm>
            <a:off x="609600" y="1247584"/>
            <a:ext cx="9998901" cy="49054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Investice do automatické buňky 8 mil. Kč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Návratnost investice:</a:t>
            </a:r>
          </a:p>
          <a:p>
            <a:pPr marL="913177" lvl="1" indent="-457189">
              <a:buFont typeface="Arial" panose="020B0604020202020204" pitchFamily="34" charset="0"/>
              <a:buChar char="•"/>
            </a:pPr>
            <a:r>
              <a:rPr lang="cs-CZ" sz="1600" b="1" dirty="0"/>
              <a:t>2směnný provoz 7,2 let</a:t>
            </a:r>
          </a:p>
          <a:p>
            <a:pPr marL="913177" lvl="1" indent="-457189">
              <a:buFont typeface="Arial" panose="020B0604020202020204" pitchFamily="34" charset="0"/>
              <a:buChar char="•"/>
            </a:pPr>
            <a:r>
              <a:rPr lang="cs-CZ" sz="1600" dirty="0"/>
              <a:t>3směnný provoz 5,5 let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3BC50AC1-A6E3-463B-83EE-566E9B6FA0AF}"/>
              </a:ext>
            </a:extLst>
          </p:cNvPr>
          <p:cNvSpPr txBox="1">
            <a:spLocks/>
          </p:cNvSpPr>
          <p:nvPr/>
        </p:nvSpPr>
        <p:spPr>
          <a:xfrm>
            <a:off x="5410134" y="1403912"/>
            <a:ext cx="4814325" cy="49054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Redukce obsluhy pracoviště 1 operátor/směnu (náhrada operátora – svářeče)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Redukce manipulace mezi pracovišti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Zvýšení kvality spoje výztuha – registr</a:t>
            </a:r>
          </a:p>
        </p:txBody>
      </p:sp>
      <p:pic>
        <p:nvPicPr>
          <p:cNvPr id="11" name="Obrázek 10" descr="Obsah obrázku interiér, patro, zařízení, mlynář&#10;&#10;Popis byl vytvořen automaticky">
            <a:extLst>
              <a:ext uri="{FF2B5EF4-FFF2-40B4-BE49-F238E27FC236}">
                <a16:creationId xmlns:a16="http://schemas.microsoft.com/office/drawing/2014/main" id="{42C2A5E5-386F-4817-9EB1-3414CEEFA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1677" y="3590539"/>
            <a:ext cx="3454443" cy="27843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7E3911E-4A42-4FA7-A9CA-EEEC3BF6F1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9" y="2862098"/>
            <a:ext cx="4486903" cy="33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A4A17-5009-4D90-A71F-731B6FF1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Automatizace lisování a ořezu dna (OMERA)</a:t>
            </a:r>
          </a:p>
        </p:txBody>
      </p:sp>
      <p:pic>
        <p:nvPicPr>
          <p:cNvPr id="6" name="Zástupný obsah 5" descr="Obsah obrázku interiér, budova, klec&#10;&#10;Popis byl vytvořen automaticky">
            <a:extLst>
              <a:ext uri="{FF2B5EF4-FFF2-40B4-BE49-F238E27FC236}">
                <a16:creationId xmlns:a16="http://schemas.microsoft.com/office/drawing/2014/main" id="{723C8F5E-0F83-47D8-8CA3-1B3B9D792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83" y="3236979"/>
            <a:ext cx="4333640" cy="32434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7C8569-93F3-4BBF-BB25-7D31C894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5D6E971-8109-46BF-AEB6-E36C4D301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01" y="2948947"/>
            <a:ext cx="5023168" cy="3595124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FDC380B-CE4B-4CB9-93EC-10E426161592}"/>
              </a:ext>
            </a:extLst>
          </p:cNvPr>
          <p:cNvSpPr txBox="1">
            <a:spLocks/>
          </p:cNvSpPr>
          <p:nvPr/>
        </p:nvSpPr>
        <p:spPr>
          <a:xfrm>
            <a:off x="609600" y="1403912"/>
            <a:ext cx="4814325" cy="49054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Investice do automatické buňky 5 mil. Kč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Návratnost investice:</a:t>
            </a:r>
          </a:p>
          <a:p>
            <a:pPr marL="913177" lvl="1" indent="-457189">
              <a:buFont typeface="Arial" panose="020B0604020202020204" pitchFamily="34" charset="0"/>
              <a:buChar char="•"/>
            </a:pPr>
            <a:r>
              <a:rPr lang="cs-CZ" sz="1600" b="1" dirty="0"/>
              <a:t>2směnný provoz 4,5 roků</a:t>
            </a:r>
          </a:p>
          <a:p>
            <a:pPr marL="913177" lvl="1" indent="-457189">
              <a:buFont typeface="Arial" panose="020B0604020202020204" pitchFamily="34" charset="0"/>
              <a:buChar char="•"/>
            </a:pPr>
            <a:r>
              <a:rPr lang="cs-CZ" sz="1600" dirty="0"/>
              <a:t>3směnný provoz 3 roky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8BB75D50-A0F9-4088-A7FE-8D89EC07BB34}"/>
              </a:ext>
            </a:extLst>
          </p:cNvPr>
          <p:cNvSpPr txBox="1">
            <a:spLocks/>
          </p:cNvSpPr>
          <p:nvPr/>
        </p:nvSpPr>
        <p:spPr>
          <a:xfrm>
            <a:off x="5410134" y="1403912"/>
            <a:ext cx="4814325" cy="49054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Redukce obsluhy pracoviště 1 operátor/směnu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Redukce manipulace mezi pracovišti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cs-CZ" sz="1600" dirty="0"/>
              <a:t>Zrychlení taktu pracoviště</a:t>
            </a:r>
          </a:p>
        </p:txBody>
      </p:sp>
    </p:spTree>
    <p:extLst>
      <p:ext uri="{BB962C8B-B14F-4D97-AF65-F5344CB8AC3E}">
        <p14:creationId xmlns:p14="http://schemas.microsoft.com/office/powerpoint/2010/main" val="159743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A4A17-5009-4D90-A71F-731B6FF1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C00000"/>
                </a:solidFill>
              </a:rPr>
              <a:t>Energetické úspory DZD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7C8569-93F3-4BBF-BB25-7D31C894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FDC380B-CE4B-4CB9-93EC-10E426161592}"/>
              </a:ext>
            </a:extLst>
          </p:cNvPr>
          <p:cNvSpPr txBox="1">
            <a:spLocks/>
          </p:cNvSpPr>
          <p:nvPr/>
        </p:nvSpPr>
        <p:spPr>
          <a:xfrm>
            <a:off x="609600" y="1403912"/>
            <a:ext cx="4814325" cy="49054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1800" dirty="0"/>
              <a:t>Investice do tepelných čerpadel pro vytápění veškerých administrativních budov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1800" dirty="0"/>
              <a:t>Použití tepelných čerpadel pro výrobní haly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1800" dirty="0"/>
              <a:t>Rekuperace tepla z kompresorů a smaltovacích pecí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1800" dirty="0"/>
              <a:t>LED osvětlení 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1800" dirty="0"/>
              <a:t>FV elektrárny na střechách výrobních hal 450 kW</a:t>
            </a:r>
          </a:p>
        </p:txBody>
      </p:sp>
      <p:pic>
        <p:nvPicPr>
          <p:cNvPr id="7" name="Picture 2" descr="Tepelné čerpadlo NIBE F2120">
            <a:extLst>
              <a:ext uri="{FF2B5EF4-FFF2-40B4-BE49-F238E27FC236}">
                <a16:creationId xmlns:a16="http://schemas.microsoft.com/office/drawing/2014/main" id="{CC676FF8-497E-FCDE-61C3-B49E4AFD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0" y="1216617"/>
            <a:ext cx="3347763" cy="34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3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Dražice děkují za pozornost   </a:t>
            </a:r>
            <a:r>
              <a:rPr lang="en-AU" b="1" dirty="0"/>
              <a:t>:-)</a:t>
            </a:r>
            <a:endParaRPr lang="cs-CZ" b="1" dirty="0"/>
          </a:p>
        </p:txBody>
      </p:sp>
      <p:sp>
        <p:nvSpPr>
          <p:cNvPr id="5" name="Zástupný symbol pro číslo snímku 8">
            <a:extLst>
              <a:ext uri="{FF2B5EF4-FFF2-40B4-BE49-F238E27FC236}">
                <a16:creationId xmlns:a16="http://schemas.microsoft.com/office/drawing/2014/main" id="{A8402DDA-57B8-4CB9-A360-1C3B8E4B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081" y="6405821"/>
            <a:ext cx="620377" cy="365125"/>
          </a:xfrm>
        </p:spPr>
        <p:txBody>
          <a:bodyPr/>
          <a:lstStyle/>
          <a:p>
            <a:fld id="{35222879-2F1D-4288-B89C-A5889991AD93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6" name="Obrázek 5" descr="Obsah obrázku osoba, interiér, stojící, skupina&#10;&#10;Popis byl vytvořen automaticky">
            <a:extLst>
              <a:ext uri="{FF2B5EF4-FFF2-40B4-BE49-F238E27FC236}">
                <a16:creationId xmlns:a16="http://schemas.microsoft.com/office/drawing/2014/main" id="{59A53641-FA54-4C2A-8220-ADD149A09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864" y="1404938"/>
            <a:ext cx="7006784" cy="46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62122" y="31466"/>
            <a:ext cx="9144000" cy="692696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C23A3E"/>
                </a:solidFill>
              </a:rPr>
              <a:t>DZ </a:t>
            </a:r>
            <a:r>
              <a:rPr lang="cs-CZ" sz="3200" b="1" dirty="0">
                <a:solidFill>
                  <a:srgbClr val="C23A3E"/>
                </a:solidFill>
              </a:rPr>
              <a:t>- výrobní a skladové objekty</a:t>
            </a:r>
          </a:p>
        </p:txBody>
      </p:sp>
      <p:pic>
        <p:nvPicPr>
          <p:cNvPr id="3074" name="Picture 2" descr="I:\Fotky\BudovaDZD_okolí\náhled\pro INGLOBAL\_MG_9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569" y="828939"/>
            <a:ext cx="3408135" cy="51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934" y="800128"/>
            <a:ext cx="5522627" cy="38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BC77-3208-415B-934E-1877441F67A6}" type="datetime1">
              <a:rPr lang="cs-CZ" smtClean="0"/>
              <a:pPr/>
              <a:t>21.10.2022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03C6-8B78-44E2-8712-5C32A3534073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79876" name="Picture 4" descr="http://www.nibe.cz/images/aktuality/2016-06-showroom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93" y="800128"/>
            <a:ext cx="2937896" cy="19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117C1E0-048B-4954-A722-0739F779F6EC}"/>
              </a:ext>
            </a:extLst>
          </p:cNvPr>
          <p:cNvSpPr/>
          <p:nvPr/>
        </p:nvSpPr>
        <p:spPr>
          <a:xfrm>
            <a:off x="124128" y="5914468"/>
            <a:ext cx="754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Představujeme moderní digitalizovaný sklad DZ Dražice v Luštěnicích - YouTube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85E28D-0D79-418D-ABB2-44A226ED75CC}"/>
              </a:ext>
            </a:extLst>
          </p:cNvPr>
          <p:cNvSpPr txBox="1"/>
          <p:nvPr/>
        </p:nvSpPr>
        <p:spPr>
          <a:xfrm>
            <a:off x="124128" y="5545136"/>
            <a:ext cx="819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Družstevní závody Dražice-strojírna s.r.o. | www.dzd.cz | výrobní proces - YouTube</a:t>
            </a:r>
            <a:endParaRPr lang="cs-CZ" dirty="0"/>
          </a:p>
        </p:txBody>
      </p:sp>
      <p:pic>
        <p:nvPicPr>
          <p:cNvPr id="15" name="Obrázek 14" descr="Obsah obrázku obloha, exteriér, sníh, pobřeží&#10;&#10;Popis byl vytvořen automaticky">
            <a:extLst>
              <a:ext uri="{FF2B5EF4-FFF2-40B4-BE49-F238E27FC236}">
                <a16:creationId xmlns:a16="http://schemas.microsoft.com/office/drawing/2014/main" id="{54BD154E-7DE0-4337-92C2-328E750ED5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1" y="2833467"/>
            <a:ext cx="4603817" cy="25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614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2B5A0-86F2-411B-B5BB-83BDA2D8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75" y="4330758"/>
            <a:ext cx="3924000" cy="73267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Possibility to grow.</a:t>
            </a:r>
            <a:endParaRPr lang="en-US" sz="16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1AE231C-5BA6-4185-AF42-935D6314E6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475" y="1863211"/>
            <a:ext cx="3924000" cy="2324049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6B0E121-B6C3-4CD4-91B7-202A2E88BC6D}"/>
              </a:ext>
            </a:extLst>
          </p:cNvPr>
          <p:cNvSpPr txBox="1">
            <a:spLocks/>
          </p:cNvSpPr>
          <p:nvPr/>
        </p:nvSpPr>
        <p:spPr>
          <a:xfrm>
            <a:off x="609599" y="274639"/>
            <a:ext cx="8760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467" b="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  <a:latin typeface="+mj-lt"/>
              </a:rPr>
              <a:t>Výrobní závody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DZ</a:t>
            </a:r>
            <a:r>
              <a:rPr lang="cs-CZ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D</a:t>
            </a:r>
            <a:r>
              <a:rPr lang="cs-CZ" sz="3200" b="1" dirty="0" err="1">
                <a:solidFill>
                  <a:srgbClr val="C00000"/>
                </a:solidFill>
                <a:latin typeface="+mj-lt"/>
              </a:rPr>
              <a:t>ražice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E78A22-B1D5-461B-8A50-37BCDBCF2958}"/>
              </a:ext>
            </a:extLst>
          </p:cNvPr>
          <p:cNvSpPr txBox="1"/>
          <p:nvPr/>
        </p:nvSpPr>
        <p:spPr>
          <a:xfrm>
            <a:off x="1991972" y="1274362"/>
            <a:ext cx="1424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Dražice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CE5F26-E4CD-41C1-ACC2-253553D7BC4D}"/>
              </a:ext>
            </a:extLst>
          </p:cNvPr>
          <p:cNvSpPr txBox="1"/>
          <p:nvPr/>
        </p:nvSpPr>
        <p:spPr>
          <a:xfrm>
            <a:off x="7485037" y="127436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Luštěnice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4533790B-F83D-4DAE-926F-EA57EF7DF6CA}"/>
              </a:ext>
            </a:extLst>
          </p:cNvPr>
          <p:cNvSpPr txBox="1">
            <a:spLocks/>
          </p:cNvSpPr>
          <p:nvPr/>
        </p:nvSpPr>
        <p:spPr>
          <a:xfrm>
            <a:off x="1124415" y="4330758"/>
            <a:ext cx="3240000" cy="1918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16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98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75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6362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94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NOT possible to grow because of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River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Power plant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Electrical power line</a:t>
            </a:r>
          </a:p>
          <a:p>
            <a:pPr algn="ctr"/>
            <a:endParaRPr lang="en-US" sz="16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F508EFD-65BA-44CF-932D-69A74BBE7BB7}"/>
              </a:ext>
            </a:extLst>
          </p:cNvPr>
          <p:cNvSpPr/>
          <p:nvPr/>
        </p:nvSpPr>
        <p:spPr>
          <a:xfrm>
            <a:off x="3079708" y="5275017"/>
            <a:ext cx="360000" cy="7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AC88E9E-8715-406D-8B45-3D8D4C1E8DFC}"/>
              </a:ext>
            </a:extLst>
          </p:cNvPr>
          <p:cNvSpPr/>
          <p:nvPr/>
        </p:nvSpPr>
        <p:spPr>
          <a:xfrm>
            <a:off x="3412408" y="5576555"/>
            <a:ext cx="360000" cy="72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D8AB9DF-8870-48AD-AD15-9CFE6C9E506C}"/>
              </a:ext>
            </a:extLst>
          </p:cNvPr>
          <p:cNvGrpSpPr/>
          <p:nvPr/>
        </p:nvGrpSpPr>
        <p:grpSpPr>
          <a:xfrm>
            <a:off x="1043893" y="1852555"/>
            <a:ext cx="3320521" cy="2334704"/>
            <a:chOff x="848495" y="1736026"/>
            <a:chExt cx="3320521" cy="2334704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FD9B161-62EF-4ADA-BCAE-BF0A220B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381664" y="1283378"/>
              <a:ext cx="2334704" cy="3240000"/>
            </a:xfrm>
            <a:prstGeom prst="rect">
              <a:avLst/>
            </a:prstGeom>
          </p:spPr>
        </p:pic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766D5612-58CF-4897-A0A5-F381B544ADEB}"/>
                </a:ext>
              </a:extLst>
            </p:cNvPr>
            <p:cNvSpPr/>
            <p:nvPr/>
          </p:nvSpPr>
          <p:spPr>
            <a:xfrm>
              <a:off x="1057011" y="1799535"/>
              <a:ext cx="2520000" cy="72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727FA55A-0EC0-49CB-A786-FCC335D5DC7F}"/>
                </a:ext>
              </a:extLst>
            </p:cNvPr>
            <p:cNvSpPr/>
            <p:nvPr/>
          </p:nvSpPr>
          <p:spPr>
            <a:xfrm rot="19656561">
              <a:off x="3099904" y="3504161"/>
              <a:ext cx="954212" cy="2181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39299E63-266A-4D9B-94DE-F294B53F25B9}"/>
                </a:ext>
              </a:extLst>
            </p:cNvPr>
            <p:cNvSpPr/>
            <p:nvPr/>
          </p:nvSpPr>
          <p:spPr>
            <a:xfrm rot="2030503">
              <a:off x="848495" y="3431774"/>
              <a:ext cx="1836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Obdélník 22">
            <a:extLst>
              <a:ext uri="{FF2B5EF4-FFF2-40B4-BE49-F238E27FC236}">
                <a16:creationId xmlns:a16="http://schemas.microsoft.com/office/drawing/2014/main" id="{6FDC8C44-B50E-4D65-A942-8C4E0B12CA83}"/>
              </a:ext>
            </a:extLst>
          </p:cNvPr>
          <p:cNvSpPr/>
          <p:nvPr/>
        </p:nvSpPr>
        <p:spPr>
          <a:xfrm>
            <a:off x="3702216" y="5912716"/>
            <a:ext cx="3600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7D264A98-1158-4A4D-BB62-0775F787F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28160"/>
              </p:ext>
            </p:extLst>
          </p:nvPr>
        </p:nvGraphicFramePr>
        <p:xfrm>
          <a:off x="721453" y="989901"/>
          <a:ext cx="9689285" cy="508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2151993-069A-493A-9311-49DA8C8F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45" y="106859"/>
            <a:ext cx="9998901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j-lt"/>
              </a:rPr>
              <a:t>Dra</a:t>
            </a:r>
            <a:r>
              <a:rPr lang="cs-CZ" sz="3600" b="1" dirty="0" err="1">
                <a:latin typeface="+mj-lt"/>
              </a:rPr>
              <a:t>žice</a:t>
            </a:r>
            <a:r>
              <a:rPr lang="cs-CZ" sz="3600" b="1" dirty="0">
                <a:latin typeface="+mj-lt"/>
              </a:rPr>
              <a:t> - vývoj výroby</a:t>
            </a:r>
            <a:r>
              <a:rPr lang="en-US" sz="3600" b="1" dirty="0">
                <a:latin typeface="+mj-lt"/>
              </a:rPr>
              <a:t> 1999-2021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0BA8E50-3CAA-418C-9AA7-3869EA731B3B}"/>
              </a:ext>
            </a:extLst>
          </p:cNvPr>
          <p:cNvGraphicFramePr>
            <a:graphicFrameLocks noGrp="1"/>
          </p:cNvGraphicFramePr>
          <p:nvPr/>
        </p:nvGraphicFramePr>
        <p:xfrm>
          <a:off x="855676" y="5986139"/>
          <a:ext cx="9420840" cy="481672"/>
        </p:xfrm>
        <a:graphic>
          <a:graphicData uri="http://schemas.openxmlformats.org/drawingml/2006/table">
            <a:tbl>
              <a:tblPr/>
              <a:tblGrid>
                <a:gridCol w="392535">
                  <a:extLst>
                    <a:ext uri="{9D8B030D-6E8A-4147-A177-3AD203B41FA5}">
                      <a16:colId xmlns:a16="http://schemas.microsoft.com/office/drawing/2014/main" val="2817616181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738100161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3932231154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3290735315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3185546553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3059476656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3441437950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4210977723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2033245424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1119095266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4117821423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3913765294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1731814995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1084788997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3082047106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4025539070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2654457492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699331406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900378366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4066380489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1212788077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2209711815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137814700"/>
                    </a:ext>
                  </a:extLst>
                </a:gridCol>
                <a:gridCol w="392535">
                  <a:extLst>
                    <a:ext uri="{9D8B030D-6E8A-4147-A177-3AD203B41FA5}">
                      <a16:colId xmlns:a16="http://schemas.microsoft.com/office/drawing/2014/main" val="1524135842"/>
                    </a:ext>
                  </a:extLst>
                </a:gridCol>
              </a:tblGrid>
              <a:tr h="240836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554295"/>
                  </a:ext>
                </a:extLst>
              </a:tr>
              <a:tr h="2408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129796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012975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3E8381F5-63A9-40C8-AA69-AC2FF998E170}"/>
              </a:ext>
            </a:extLst>
          </p:cNvPr>
          <p:cNvSpPr txBox="1"/>
          <p:nvPr/>
        </p:nvSpPr>
        <p:spPr>
          <a:xfrm>
            <a:off x="4652516" y="1920863"/>
            <a:ext cx="146187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krize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3C27FA-6EE5-4417-B8BD-2350B709C7CE}"/>
              </a:ext>
            </a:extLst>
          </p:cNvPr>
          <p:cNvSpPr txBox="1"/>
          <p:nvPr/>
        </p:nvSpPr>
        <p:spPr>
          <a:xfrm>
            <a:off x="1894617" y="2290195"/>
            <a:ext cx="203459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NIBE akvizice Dražic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3C9BD97-E99A-3FB6-A797-29E90ADA3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2" y="78791"/>
            <a:ext cx="10512491" cy="39340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63A04E-1C87-284E-D9F3-8D2881F0E313}"/>
              </a:ext>
            </a:extLst>
          </p:cNvPr>
          <p:cNvSpPr txBox="1"/>
          <p:nvPr/>
        </p:nvSpPr>
        <p:spPr>
          <a:xfrm>
            <a:off x="327611" y="78791"/>
            <a:ext cx="4433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BC2222"/>
                </a:solidFill>
                <a:latin typeface="+mj-lt"/>
                <a:ea typeface="+mj-ea"/>
                <a:cs typeface="+mj-cs"/>
              </a:rPr>
              <a:t>Naše plány - fáze I (2024)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553276-5DA9-D4FF-8F38-0216443E72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55518" y="3429001"/>
            <a:ext cx="5844113" cy="32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931D12E-7355-F04C-7CD7-29013E18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4" y="164638"/>
            <a:ext cx="10608501" cy="43089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63A04E-1C87-284E-D9F3-8D2881F0E313}"/>
              </a:ext>
            </a:extLst>
          </p:cNvPr>
          <p:cNvSpPr txBox="1"/>
          <p:nvPr/>
        </p:nvSpPr>
        <p:spPr>
          <a:xfrm>
            <a:off x="335361" y="164638"/>
            <a:ext cx="454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BC2222"/>
                </a:solidFill>
                <a:latin typeface="+mj-lt"/>
                <a:ea typeface="+mj-ea"/>
                <a:cs typeface="+mj-cs"/>
              </a:rPr>
              <a:t>Naše plány - fáze II (2026)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2103F3A-D068-12A7-1A67-0EEE486324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99989" y="3813043"/>
            <a:ext cx="4960792" cy="2926933"/>
          </a:xfrm>
          <a:prstGeom prst="rect">
            <a:avLst/>
          </a:prstGeom>
        </p:spPr>
      </p:pic>
      <p:sp>
        <p:nvSpPr>
          <p:cNvPr id="11" name="Dvanáctiúhelník 10">
            <a:extLst>
              <a:ext uri="{FF2B5EF4-FFF2-40B4-BE49-F238E27FC236}">
                <a16:creationId xmlns:a16="http://schemas.microsoft.com/office/drawing/2014/main" id="{B1D615E1-C9A4-A9AB-2F68-395921C9A6EA}"/>
              </a:ext>
            </a:extLst>
          </p:cNvPr>
          <p:cNvSpPr/>
          <p:nvPr/>
        </p:nvSpPr>
        <p:spPr>
          <a:xfrm>
            <a:off x="1679509" y="2442852"/>
            <a:ext cx="384043" cy="384043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D</a:t>
            </a:r>
          </a:p>
        </p:txBody>
      </p:sp>
      <p:sp>
        <p:nvSpPr>
          <p:cNvPr id="12" name="Dvanáctiúhelník 11">
            <a:extLst>
              <a:ext uri="{FF2B5EF4-FFF2-40B4-BE49-F238E27FC236}">
                <a16:creationId xmlns:a16="http://schemas.microsoft.com/office/drawing/2014/main" id="{DB637699-06DB-034D-63B6-806BEA815D3C}"/>
              </a:ext>
            </a:extLst>
          </p:cNvPr>
          <p:cNvSpPr/>
          <p:nvPr/>
        </p:nvSpPr>
        <p:spPr>
          <a:xfrm>
            <a:off x="2711964" y="2000825"/>
            <a:ext cx="384043" cy="384043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E</a:t>
            </a:r>
          </a:p>
        </p:txBody>
      </p:sp>
      <p:sp>
        <p:nvSpPr>
          <p:cNvPr id="13" name="Dvanáctiúhelník 12">
            <a:extLst>
              <a:ext uri="{FF2B5EF4-FFF2-40B4-BE49-F238E27FC236}">
                <a16:creationId xmlns:a16="http://schemas.microsoft.com/office/drawing/2014/main" id="{19889E0B-1232-5E33-440C-F6E11D04E93A}"/>
              </a:ext>
            </a:extLst>
          </p:cNvPr>
          <p:cNvSpPr/>
          <p:nvPr/>
        </p:nvSpPr>
        <p:spPr>
          <a:xfrm>
            <a:off x="6768075" y="1616783"/>
            <a:ext cx="384043" cy="384043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825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60901" y="8617"/>
            <a:ext cx="9144000" cy="620688"/>
          </a:xfrm>
        </p:spPr>
        <p:txBody>
          <a:bodyPr/>
          <a:lstStyle/>
          <a:p>
            <a:r>
              <a:rPr lang="cs-CZ" b="1" dirty="0"/>
              <a:t>Školící a zkušební prostory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2C1B-3AF8-4E87-B91A-90A2A9365992}" type="datetime1">
              <a:rPr lang="cs-CZ" smtClean="0"/>
              <a:pPr/>
              <a:t>21.10.2022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2879-2F1D-4288-B89C-A5889991AD93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80898" name="Picture 2" descr="http://www.nibe.cz/images/aktuality/2016-06-showroom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836" y="651401"/>
            <a:ext cx="4967808" cy="33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http://www.nibe.cz/images/aktuality/2016-06-showroom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032" y="678658"/>
            <a:ext cx="2442992" cy="16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http://www.nibe.cz/images/aktuality/2016-06-showroom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034" y="2374699"/>
            <a:ext cx="2442991" cy="163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://www.nibe.cz/images/aktuality/2016-06-showroom-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034" y="4063365"/>
            <a:ext cx="2442991" cy="16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0" y="4005396"/>
            <a:ext cx="1506243" cy="17572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256" y="4106637"/>
            <a:ext cx="3514754" cy="1584371"/>
          </a:xfrm>
          <a:prstGeom prst="rect">
            <a:avLst/>
          </a:prstGeom>
        </p:spPr>
      </p:pic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98783"/>
              </p:ext>
            </p:extLst>
          </p:nvPr>
        </p:nvGraphicFramePr>
        <p:xfrm>
          <a:off x="10140884" y="2950693"/>
          <a:ext cx="1475853" cy="281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2263066" imgH="4312812" progId="AcroExch.Document.11">
                  <p:embed/>
                </p:oleObj>
              </mc:Choice>
              <mc:Fallback>
                <p:oleObj name="Acrobat Document" r:id="rId8" imgW="2263066" imgH="4312812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0884" y="2950693"/>
                        <a:ext cx="1475853" cy="281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11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60059" y="75102"/>
            <a:ext cx="10486237" cy="857250"/>
          </a:xfrm>
        </p:spPr>
        <p:txBody>
          <a:bodyPr>
            <a:normAutofit/>
          </a:bodyPr>
          <a:lstStyle/>
          <a:p>
            <a:pPr algn="ctr"/>
            <a:r>
              <a:rPr lang="en-US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DZD</a:t>
            </a:r>
            <a:r>
              <a:rPr lang="cs-CZ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-</a:t>
            </a:r>
            <a:r>
              <a:rPr lang="en-US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cs-CZ" altLang="cs-CZ" sz="3200" b="1" dirty="0">
                <a:solidFill>
                  <a:srgbClr val="C00000"/>
                </a:solidFill>
                <a:cs typeface="Tahoma" panose="020B0604030504040204" pitchFamily="34" charset="0"/>
              </a:rPr>
              <a:t>v</a:t>
            </a:r>
            <a:r>
              <a:rPr lang="cs-CZ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ývojová </a:t>
            </a:r>
            <a:r>
              <a:rPr lang="cs-CZ" altLang="cs-CZ" sz="3200" b="1" dirty="0">
                <a:solidFill>
                  <a:srgbClr val="C00000"/>
                </a:solidFill>
                <a:cs typeface="Tahoma" panose="020B0604030504040204" pitchFamily="34" charset="0"/>
              </a:rPr>
              <a:t>m</a:t>
            </a:r>
            <a:r>
              <a:rPr lang="cs-CZ" altLang="cs-CZ" sz="32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apa</a:t>
            </a:r>
          </a:p>
        </p:txBody>
      </p:sp>
      <p:sp>
        <p:nvSpPr>
          <p:cNvPr id="46" name="Zaoblený obdélník 24">
            <a:extLst>
              <a:ext uri="{FF2B5EF4-FFF2-40B4-BE49-F238E27FC236}">
                <a16:creationId xmlns:a16="http://schemas.microsoft.com/office/drawing/2014/main" id="{5BDA0028-F27E-4003-9425-2BD9EA32C150}"/>
              </a:ext>
            </a:extLst>
          </p:cNvPr>
          <p:cNvSpPr/>
          <p:nvPr/>
        </p:nvSpPr>
        <p:spPr>
          <a:xfrm>
            <a:off x="3504106" y="3420083"/>
            <a:ext cx="790972" cy="4426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JADA</a:t>
            </a:r>
          </a:p>
        </p:txBody>
      </p:sp>
      <p:sp>
        <p:nvSpPr>
          <p:cNvPr id="34" name="Zaoblený obdélník 24">
            <a:extLst>
              <a:ext uri="{FF2B5EF4-FFF2-40B4-BE49-F238E27FC236}">
                <a16:creationId xmlns:a16="http://schemas.microsoft.com/office/drawing/2014/main" id="{14B4DEF1-5D20-47A4-9AC8-BD46424D76A4}"/>
              </a:ext>
            </a:extLst>
          </p:cNvPr>
          <p:cNvSpPr/>
          <p:nvPr/>
        </p:nvSpPr>
        <p:spPr>
          <a:xfrm>
            <a:off x="2008818" y="3412997"/>
            <a:ext cx="871414" cy="4426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Sunflower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S3</a:t>
            </a:r>
          </a:p>
        </p:txBody>
      </p:sp>
      <p:sp>
        <p:nvSpPr>
          <p:cNvPr id="51" name="Zaoblený obdélník 24">
            <a:extLst>
              <a:ext uri="{FF2B5EF4-FFF2-40B4-BE49-F238E27FC236}">
                <a16:creationId xmlns:a16="http://schemas.microsoft.com/office/drawing/2014/main" id="{370EBDF8-DD77-4787-897B-576318898283}"/>
              </a:ext>
            </a:extLst>
          </p:cNvPr>
          <p:cNvSpPr/>
          <p:nvPr/>
        </p:nvSpPr>
        <p:spPr>
          <a:xfrm>
            <a:off x="2081527" y="5754164"/>
            <a:ext cx="824300" cy="43191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Flange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</a:p>
        </p:txBody>
      </p:sp>
      <p:pic>
        <p:nvPicPr>
          <p:cNvPr id="52" name="Obrázek 51" descr="Obsah obrázku text&#10;&#10;Popis byl vytvořen automaticky">
            <a:extLst>
              <a:ext uri="{FF2B5EF4-FFF2-40B4-BE49-F238E27FC236}">
                <a16:creationId xmlns:a16="http://schemas.microsoft.com/office/drawing/2014/main" id="{0D9F3E90-3D82-440B-A136-FAA5404D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25" y="4433984"/>
            <a:ext cx="1400107" cy="1041105"/>
          </a:xfrm>
          <a:prstGeom prst="rect">
            <a:avLst/>
          </a:prstGeom>
        </p:spPr>
      </p:pic>
      <p:sp>
        <p:nvSpPr>
          <p:cNvPr id="53" name="Zaoblený obdélník 24">
            <a:extLst>
              <a:ext uri="{FF2B5EF4-FFF2-40B4-BE49-F238E27FC236}">
                <a16:creationId xmlns:a16="http://schemas.microsoft.com/office/drawing/2014/main" id="{752F7DD2-5F73-4BDB-AF79-F5BA4ACA3C5B}"/>
              </a:ext>
            </a:extLst>
          </p:cNvPr>
          <p:cNvSpPr/>
          <p:nvPr/>
        </p:nvSpPr>
        <p:spPr>
          <a:xfrm>
            <a:off x="515576" y="5751667"/>
            <a:ext cx="680871" cy="4327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TJ-E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066D6EB-AAF1-46F5-A4B4-C71CAD8A5B41}"/>
              </a:ext>
            </a:extLst>
          </p:cNvPr>
          <p:cNvGrpSpPr/>
          <p:nvPr/>
        </p:nvGrpSpPr>
        <p:grpSpPr>
          <a:xfrm>
            <a:off x="2066768" y="4242630"/>
            <a:ext cx="864138" cy="1367932"/>
            <a:chOff x="3382091" y="1251647"/>
            <a:chExt cx="1540376" cy="18118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B61DF00-101B-44EF-8EFB-FEF332F3D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091" y="2163103"/>
              <a:ext cx="1539515" cy="90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C8A6C43C-F568-4AD5-9627-8366E4BAF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955" y="1251647"/>
              <a:ext cx="1539512" cy="745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Zaoblený obdélník 24">
            <a:extLst>
              <a:ext uri="{FF2B5EF4-FFF2-40B4-BE49-F238E27FC236}">
                <a16:creationId xmlns:a16="http://schemas.microsoft.com/office/drawing/2014/main" id="{00ACD17B-81DA-4E11-BAC8-4415A7812702}"/>
              </a:ext>
            </a:extLst>
          </p:cNvPr>
          <p:cNvSpPr/>
          <p:nvPr/>
        </p:nvSpPr>
        <p:spPr>
          <a:xfrm>
            <a:off x="6745472" y="5761066"/>
            <a:ext cx="824300" cy="4225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flange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</a:p>
        </p:txBody>
      </p:sp>
      <p:sp>
        <p:nvSpPr>
          <p:cNvPr id="65" name="Zaoblený obdélník 24">
            <a:extLst>
              <a:ext uri="{FF2B5EF4-FFF2-40B4-BE49-F238E27FC236}">
                <a16:creationId xmlns:a16="http://schemas.microsoft.com/office/drawing/2014/main" id="{A74830EA-984A-4E56-A6C9-72B1F68A9FBF}"/>
              </a:ext>
            </a:extLst>
          </p:cNvPr>
          <p:cNvSpPr/>
          <p:nvPr/>
        </p:nvSpPr>
        <p:spPr>
          <a:xfrm>
            <a:off x="6156324" y="3414318"/>
            <a:ext cx="1075692" cy="44842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Lucie 2.0 SMO 20/40 OEM</a:t>
            </a:r>
          </a:p>
        </p:txBody>
      </p:sp>
      <p:sp>
        <p:nvSpPr>
          <p:cNvPr id="41" name="Zaoblený obdélník 24">
            <a:extLst>
              <a:ext uri="{FF2B5EF4-FFF2-40B4-BE49-F238E27FC236}">
                <a16:creationId xmlns:a16="http://schemas.microsoft.com/office/drawing/2014/main" id="{EFCB6E6C-3572-4EA3-A4A0-590079BBDAD6}"/>
              </a:ext>
            </a:extLst>
          </p:cNvPr>
          <p:cNvSpPr/>
          <p:nvPr/>
        </p:nvSpPr>
        <p:spPr>
          <a:xfrm>
            <a:off x="513253" y="3431402"/>
            <a:ext cx="942539" cy="4426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20.1</a:t>
            </a:r>
          </a:p>
        </p:txBody>
      </p:sp>
      <p:pic>
        <p:nvPicPr>
          <p:cNvPr id="43" name="Zástupný obsah 8">
            <a:extLst>
              <a:ext uri="{FF2B5EF4-FFF2-40B4-BE49-F238E27FC236}">
                <a16:creationId xmlns:a16="http://schemas.microsoft.com/office/drawing/2014/main" id="{C80654C6-4E14-45AE-BF01-05E4969D3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074" y="1368522"/>
            <a:ext cx="926234" cy="1750952"/>
          </a:xfrm>
          <a:prstGeom prst="rect">
            <a:avLst/>
          </a:prstGeom>
        </p:spPr>
      </p:pic>
      <p:sp>
        <p:nvSpPr>
          <p:cNvPr id="44" name="Zaoblený obdélník 24">
            <a:extLst>
              <a:ext uri="{FF2B5EF4-FFF2-40B4-BE49-F238E27FC236}">
                <a16:creationId xmlns:a16="http://schemas.microsoft.com/office/drawing/2014/main" id="{78C3CB72-8D7E-428B-B7E9-14833A750DF3}"/>
              </a:ext>
            </a:extLst>
          </p:cNvPr>
          <p:cNvSpPr/>
          <p:nvPr/>
        </p:nvSpPr>
        <p:spPr>
          <a:xfrm>
            <a:off x="4782641" y="3412997"/>
            <a:ext cx="880667" cy="4497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Sunflower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S4/S5</a:t>
            </a:r>
          </a:p>
        </p:txBody>
      </p:sp>
      <p:pic>
        <p:nvPicPr>
          <p:cNvPr id="47" name="Zástupný symbol pro obsah 8">
            <a:extLst>
              <a:ext uri="{FF2B5EF4-FFF2-40B4-BE49-F238E27FC236}">
                <a16:creationId xmlns:a16="http://schemas.microsoft.com/office/drawing/2014/main" id="{C4D91B5F-A790-425D-B9EA-9A86DF02AE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330" y="1563534"/>
            <a:ext cx="1018129" cy="1275889"/>
          </a:xfrm>
          <a:prstGeom prst="rect">
            <a:avLst/>
          </a:prstGeom>
        </p:spPr>
      </p:pic>
      <p:sp>
        <p:nvSpPr>
          <p:cNvPr id="50" name="Zaoblený obdélník 24">
            <a:extLst>
              <a:ext uri="{FF2B5EF4-FFF2-40B4-BE49-F238E27FC236}">
                <a16:creationId xmlns:a16="http://schemas.microsoft.com/office/drawing/2014/main" id="{B5005727-15AC-4C9E-9FEB-391594FA4343}"/>
              </a:ext>
            </a:extLst>
          </p:cNvPr>
          <p:cNvSpPr/>
          <p:nvPr/>
        </p:nvSpPr>
        <p:spPr>
          <a:xfrm>
            <a:off x="7496337" y="3412996"/>
            <a:ext cx="942539" cy="4487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Hubert Evo2</a:t>
            </a:r>
          </a:p>
        </p:txBody>
      </p:sp>
      <p:pic>
        <p:nvPicPr>
          <p:cNvPr id="54" name="Obrázek 53" descr="Obsah obrázku kuchyňské spotřebiče&#10;&#10;Popis byl vytvořen automaticky">
            <a:extLst>
              <a:ext uri="{FF2B5EF4-FFF2-40B4-BE49-F238E27FC236}">
                <a16:creationId xmlns:a16="http://schemas.microsoft.com/office/drawing/2014/main" id="{6937C094-5E1C-4477-B821-768F6FFAC8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177" y="4251518"/>
            <a:ext cx="1127452" cy="1082672"/>
          </a:xfrm>
          <a:prstGeom prst="rect">
            <a:avLst/>
          </a:prstGeom>
        </p:spPr>
      </p:pic>
      <p:sp>
        <p:nvSpPr>
          <p:cNvPr id="55" name="Zaoblený obdélník 24">
            <a:extLst>
              <a:ext uri="{FF2B5EF4-FFF2-40B4-BE49-F238E27FC236}">
                <a16:creationId xmlns:a16="http://schemas.microsoft.com/office/drawing/2014/main" id="{7CF3EE0F-445C-4C0F-AB78-D2FC6A6AE26F}"/>
              </a:ext>
            </a:extLst>
          </p:cNvPr>
          <p:cNvSpPr/>
          <p:nvPr/>
        </p:nvSpPr>
        <p:spPr>
          <a:xfrm>
            <a:off x="8707166" y="3412996"/>
            <a:ext cx="916218" cy="4487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Sunflower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S3 G2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C4340D-0649-40A4-8AAB-EBCA218CA4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208" y="4516003"/>
            <a:ext cx="957138" cy="829520"/>
          </a:xfrm>
          <a:prstGeom prst="rect">
            <a:avLst/>
          </a:prstGeom>
        </p:spPr>
      </p:pic>
      <p:sp>
        <p:nvSpPr>
          <p:cNvPr id="62" name="Zaoblený obdélník 24">
            <a:extLst>
              <a:ext uri="{FF2B5EF4-FFF2-40B4-BE49-F238E27FC236}">
                <a16:creationId xmlns:a16="http://schemas.microsoft.com/office/drawing/2014/main" id="{C5E18A55-23CC-429D-9B47-5E238DC093D7}"/>
              </a:ext>
            </a:extLst>
          </p:cNvPr>
          <p:cNvSpPr/>
          <p:nvPr/>
        </p:nvSpPr>
        <p:spPr>
          <a:xfrm>
            <a:off x="9592480" y="5768445"/>
            <a:ext cx="824300" cy="415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TKP</a:t>
            </a:r>
          </a:p>
        </p:txBody>
      </p:sp>
      <p:pic>
        <p:nvPicPr>
          <p:cNvPr id="67" name="Obrázek 66">
            <a:extLst>
              <a:ext uri="{FF2B5EF4-FFF2-40B4-BE49-F238E27FC236}">
                <a16:creationId xmlns:a16="http://schemas.microsoft.com/office/drawing/2014/main" id="{5391A0B9-42A8-44FF-A6D9-A31BCBF4ED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642" y="4516003"/>
            <a:ext cx="957138" cy="829520"/>
          </a:xfrm>
          <a:prstGeom prst="rect">
            <a:avLst/>
          </a:prstGeom>
        </p:spPr>
      </p:pic>
      <p:sp>
        <p:nvSpPr>
          <p:cNvPr id="68" name="Zaoblený obdélník 24">
            <a:extLst>
              <a:ext uri="{FF2B5EF4-FFF2-40B4-BE49-F238E27FC236}">
                <a16:creationId xmlns:a16="http://schemas.microsoft.com/office/drawing/2014/main" id="{F38E722C-B6A0-4523-ADC9-F4DF31211DCD}"/>
              </a:ext>
            </a:extLst>
          </p:cNvPr>
          <p:cNvSpPr/>
          <p:nvPr/>
        </p:nvSpPr>
        <p:spPr>
          <a:xfrm>
            <a:off x="3502753" y="5752806"/>
            <a:ext cx="824300" cy="43191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NTR</a:t>
            </a:r>
          </a:p>
        </p:txBody>
      </p:sp>
      <p:pic>
        <p:nvPicPr>
          <p:cNvPr id="69" name="Obrázek 68" descr="Obsah obrázku text&#10;&#10;Popis byl vytvořen automaticky">
            <a:extLst>
              <a:ext uri="{FF2B5EF4-FFF2-40B4-BE49-F238E27FC236}">
                <a16:creationId xmlns:a16="http://schemas.microsoft.com/office/drawing/2014/main" id="{FA798EDF-923E-4052-8196-BD095F2924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605" y="4437075"/>
            <a:ext cx="1221707" cy="908448"/>
          </a:xfrm>
          <a:prstGeom prst="rect">
            <a:avLst/>
          </a:prstGeom>
        </p:spPr>
      </p:pic>
      <p:sp>
        <p:nvSpPr>
          <p:cNvPr id="70" name="Zaoblený obdélník 24">
            <a:extLst>
              <a:ext uri="{FF2B5EF4-FFF2-40B4-BE49-F238E27FC236}">
                <a16:creationId xmlns:a16="http://schemas.microsoft.com/office/drawing/2014/main" id="{084A9278-769C-405F-BDC4-A43C56A9DCA9}"/>
              </a:ext>
            </a:extLst>
          </p:cNvPr>
          <p:cNvSpPr/>
          <p:nvPr/>
        </p:nvSpPr>
        <p:spPr>
          <a:xfrm>
            <a:off x="4840587" y="5762126"/>
            <a:ext cx="993529" cy="4225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Stainless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steel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</a:t>
            </a:r>
            <a:endParaRPr lang="cs-CZ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Zaoblený obdélník 24">
            <a:extLst>
              <a:ext uri="{FF2B5EF4-FFF2-40B4-BE49-F238E27FC236}">
                <a16:creationId xmlns:a16="http://schemas.microsoft.com/office/drawing/2014/main" id="{CFB2F426-5941-4437-9CE3-D01436D254B6}"/>
              </a:ext>
            </a:extLst>
          </p:cNvPr>
          <p:cNvSpPr/>
          <p:nvPr/>
        </p:nvSpPr>
        <p:spPr>
          <a:xfrm>
            <a:off x="9823217" y="3429000"/>
            <a:ext cx="1157972" cy="4327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Instantaneous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</a:t>
            </a:r>
            <a:endParaRPr lang="cs-CZ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Zaoblený obdélník 24">
            <a:extLst>
              <a:ext uri="{FF2B5EF4-FFF2-40B4-BE49-F238E27FC236}">
                <a16:creationId xmlns:a16="http://schemas.microsoft.com/office/drawing/2014/main" id="{BD87E107-9E9E-4E60-B516-4E5AFABE8025}"/>
              </a:ext>
            </a:extLst>
          </p:cNvPr>
          <p:cNvSpPr/>
          <p:nvPr/>
        </p:nvSpPr>
        <p:spPr>
          <a:xfrm>
            <a:off x="8236626" y="5774870"/>
            <a:ext cx="824300" cy="415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OKHE One + Lite</a:t>
            </a:r>
          </a:p>
        </p:txBody>
      </p:sp>
      <p:pic>
        <p:nvPicPr>
          <p:cNvPr id="74" name="Obrázek 73">
            <a:extLst>
              <a:ext uri="{FF2B5EF4-FFF2-40B4-BE49-F238E27FC236}">
                <a16:creationId xmlns:a16="http://schemas.microsoft.com/office/drawing/2014/main" id="{A7C9EA48-1554-465D-A978-9E718AAF02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788" y="4539206"/>
            <a:ext cx="957138" cy="829520"/>
          </a:xfrm>
          <a:prstGeom prst="rect">
            <a:avLst/>
          </a:prstGeom>
        </p:spPr>
      </p:pic>
      <p:sp>
        <p:nvSpPr>
          <p:cNvPr id="59" name="Rectangle 16">
            <a:extLst>
              <a:ext uri="{FF2B5EF4-FFF2-40B4-BE49-F238E27FC236}">
                <a16:creationId xmlns:a16="http://schemas.microsoft.com/office/drawing/2014/main" id="{CC8BEFF2-EF7E-4801-B9BD-268A41B33A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38369" y="854782"/>
            <a:ext cx="5206145" cy="28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2023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466E9F7A-77AE-49B1-A6CE-73D518EC5F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6333" y="854120"/>
            <a:ext cx="5302037" cy="288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68431" tIns="34217" rIns="68431" bIns="34217" anchor="ctr"/>
          <a:lstStyle/>
          <a:p>
            <a:pPr algn="ctr"/>
            <a:r>
              <a:rPr lang="cs-CZ" sz="1350" noProof="1">
                <a:solidFill>
                  <a:srgbClr val="F8F8F8"/>
                </a:solidFill>
                <a:latin typeface="+mj-lt"/>
              </a:rPr>
              <a:t>2022</a:t>
            </a:r>
            <a:endParaRPr lang="en-US" sz="1350" noProof="1">
              <a:solidFill>
                <a:srgbClr val="F8F8F8"/>
              </a:solidFill>
              <a:latin typeface="+mj-lt"/>
            </a:endParaRPr>
          </a:p>
        </p:txBody>
      </p:sp>
      <p:pic>
        <p:nvPicPr>
          <p:cNvPr id="39" name="Zástupný obsah 14">
            <a:extLst>
              <a:ext uri="{FF2B5EF4-FFF2-40B4-BE49-F238E27FC236}">
                <a16:creationId xmlns:a16="http://schemas.microsoft.com/office/drawing/2014/main" id="{7BB0C22C-834E-49B0-B081-51F3D8901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5540" y="1694822"/>
            <a:ext cx="1155413" cy="943361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B01302-09FA-E05B-5079-248A316A215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3" y="1332922"/>
            <a:ext cx="1296378" cy="1833634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4CABA8D9-AE53-9B56-EA48-D5A9C5AF416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231" y="1734897"/>
            <a:ext cx="592749" cy="6811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CABC52-8D82-3ABB-6753-FD435C3796D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668" y="1368522"/>
            <a:ext cx="875564" cy="1750952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560600E4-58DF-2969-1C22-8B708BF76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7867" y="1368522"/>
            <a:ext cx="694071" cy="1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31955AC-A274-7A0E-210A-440B43C0865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234" y="1362972"/>
            <a:ext cx="757872" cy="1805026"/>
          </a:xfrm>
          <a:prstGeom prst="rect">
            <a:avLst/>
          </a:prstGeom>
        </p:spPr>
      </p:pic>
      <p:pic>
        <p:nvPicPr>
          <p:cNvPr id="3" name="Zástupný obsah 8">
            <a:extLst>
              <a:ext uri="{FF2B5EF4-FFF2-40B4-BE49-F238E27FC236}">
                <a16:creationId xmlns:a16="http://schemas.microsoft.com/office/drawing/2014/main" id="{EFEA0C79-1722-ABE3-857E-CBE934B336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360" y="1423231"/>
            <a:ext cx="926234" cy="1750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FCBB0C3-8B83-AC2A-DB0A-AE74597FA765}"/>
              </a:ext>
            </a:extLst>
          </p:cNvPr>
          <p:cNvSpPr txBox="1"/>
          <p:nvPr/>
        </p:nvSpPr>
        <p:spPr>
          <a:xfrm>
            <a:off x="8944461" y="1586611"/>
            <a:ext cx="536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G2</a:t>
            </a:r>
          </a:p>
        </p:txBody>
      </p:sp>
    </p:spTree>
    <p:extLst>
      <p:ext uri="{BB962C8B-B14F-4D97-AF65-F5344CB8AC3E}">
        <p14:creationId xmlns:p14="http://schemas.microsoft.com/office/powerpoint/2010/main" val="3979062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Vlastní 17">
      <a:dk1>
        <a:sysClr val="windowText" lastClr="000000"/>
      </a:dk1>
      <a:lt1>
        <a:sysClr val="window" lastClr="FFFFFF"/>
      </a:lt1>
      <a:dk2>
        <a:srgbClr val="1D5A6D"/>
      </a:dk2>
      <a:lt2>
        <a:srgbClr val="EEECE1"/>
      </a:lt2>
      <a:accent1>
        <a:srgbClr val="1D5A6D"/>
      </a:accent1>
      <a:accent2>
        <a:srgbClr val="A815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5A6D"/>
      </a:hlink>
      <a:folHlink>
        <a:srgbClr val="1D5A6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zd-nibe-2021_sablona_prezentace  -  Jen pro čtení" id="{01BC6236-73A2-44B7-857E-1AB60A6B36F1}" vid="{61F902DF-5AAA-4722-90CC-9880FFE65BB0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37425BC85BAC47A18BE758018E6255" ma:contentTypeVersion="15" ma:contentTypeDescription="Vytvoří nový dokument" ma:contentTypeScope="" ma:versionID="06bf7dff480f1b49b775de0035fe3f20">
  <xsd:schema xmlns:xsd="http://www.w3.org/2001/XMLSchema" xmlns:xs="http://www.w3.org/2001/XMLSchema" xmlns:p="http://schemas.microsoft.com/office/2006/metadata/properties" xmlns:ns2="d603c823-c8e5-4558-a031-867f95ca9115" xmlns:ns3="18c12310-cec0-45af-89e4-4278154c9cc2" targetNamespace="http://schemas.microsoft.com/office/2006/metadata/properties" ma:root="true" ma:fieldsID="f65a713280e6229c5668ddcf673e2443" ns2:_="" ns3:_="">
    <xsd:import namespace="d603c823-c8e5-4558-a031-867f95ca9115"/>
    <xsd:import namespace="18c12310-cec0-45af-89e4-4278154c9c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3c823-c8e5-4558-a031-867f95ca9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9edf76fd-2037-4af9-a6b2-347afe04b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12310-cec0-45af-89e4-4278154c9c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fffaca-9e71-412c-8438-7d6a9c64bbf7}" ma:internalName="TaxCatchAll" ma:showField="CatchAllData" ma:web="18c12310-cec0-45af-89e4-4278154c9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c12310-cec0-45af-89e4-4278154c9cc2" xsi:nil="true"/>
    <lcf76f155ced4ddcb4097134ff3c332f xmlns="d603c823-c8e5-4558-a031-867f95ca91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5D6CE2-5A65-4D39-B944-C9AFE16ABFB5}"/>
</file>

<file path=customXml/itemProps2.xml><?xml version="1.0" encoding="utf-8"?>
<ds:datastoreItem xmlns:ds="http://schemas.openxmlformats.org/officeDocument/2006/customXml" ds:itemID="{9FFE3041-9140-4290-9044-5A029C952C92}"/>
</file>

<file path=customXml/itemProps3.xml><?xml version="1.0" encoding="utf-8"?>
<ds:datastoreItem xmlns:ds="http://schemas.openxmlformats.org/officeDocument/2006/customXml" ds:itemID="{2AB79E62-3303-4A86-9327-8F50270EA349}"/>
</file>

<file path=docProps/app.xml><?xml version="1.0" encoding="utf-8"?>
<Properties xmlns="http://schemas.openxmlformats.org/officeDocument/2006/extended-properties" xmlns:vt="http://schemas.openxmlformats.org/officeDocument/2006/docPropsVTypes">
  <Template>DZD_2017_sablona-elektronicky</Template>
  <TotalTime>20685</TotalTime>
  <Words>844</Words>
  <Application>Microsoft Office PowerPoint</Application>
  <PresentationFormat>Širokoúhlá obrazovka</PresentationFormat>
  <Paragraphs>209</Paragraphs>
  <Slides>24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Arial</vt:lpstr>
      <vt:lpstr>Atlas Grotesk</vt:lpstr>
      <vt:lpstr>Calibri</vt:lpstr>
      <vt:lpstr>EON Brix Sans</vt:lpstr>
      <vt:lpstr>Roboto</vt:lpstr>
      <vt:lpstr>Tahoma</vt:lpstr>
      <vt:lpstr>Wingdings</vt:lpstr>
      <vt:lpstr>Motiv sady Office</vt:lpstr>
      <vt:lpstr>1_Motiv sady Office</vt:lpstr>
      <vt:lpstr>Acrobat Document</vt:lpstr>
      <vt:lpstr>Implementace Průmyslu 4.0 v DZ Dražice</vt:lpstr>
      <vt:lpstr>   Vize DZ Dražice</vt:lpstr>
      <vt:lpstr>DZ - výrobní a skladové objekty</vt:lpstr>
      <vt:lpstr>Prezentace aplikace PowerPoint</vt:lpstr>
      <vt:lpstr>Dražice - vývoj výroby 1999-2021</vt:lpstr>
      <vt:lpstr>Prezentace aplikace PowerPoint</vt:lpstr>
      <vt:lpstr>Prezentace aplikace PowerPoint</vt:lpstr>
      <vt:lpstr>Školící a zkušební prostory</vt:lpstr>
      <vt:lpstr>DZD - vývojová mapa</vt:lpstr>
      <vt:lpstr>DZD ELECTRONICS &amp; SW ROADMAP</vt:lpstr>
      <vt:lpstr>Ideové záměry budování I 4.0</vt:lpstr>
      <vt:lpstr>Lidské zdroje pro Průmysl 4.0</vt:lpstr>
      <vt:lpstr>Data pro Průmysl 4.0</vt:lpstr>
      <vt:lpstr>Termostat 4.0</vt:lpstr>
      <vt:lpstr>Prezentace aplikace PowerPoint</vt:lpstr>
      <vt:lpstr>Prezentace aplikace PowerPoint</vt:lpstr>
      <vt:lpstr>Logistika 4.0</vt:lpstr>
      <vt:lpstr>Prezentace aplikace PowerPoint</vt:lpstr>
      <vt:lpstr>Automatizace lisovny Luštěnice</vt:lpstr>
      <vt:lpstr>Automatizace sváření technologického závěsu a nátrubku (ABB FlexArc) </vt:lpstr>
      <vt:lpstr>Automatizace stáčení výměníku a bodování výztuh(N-rote)</vt:lpstr>
      <vt:lpstr>Automatizace lisování a ořezu dna (OMERA)</vt:lpstr>
      <vt:lpstr>Energetické úspory DZD</vt:lpstr>
      <vt:lpstr>Dražice děkují za pozornost   :-)</vt:lpstr>
    </vt:vector>
  </TitlesOfParts>
  <Company>DZD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Vize 2020</dc:title>
  <dc:creator>Lukáš Formánek</dc:creator>
  <cp:lastModifiedBy>Marie Cimplová</cp:lastModifiedBy>
  <cp:revision>117</cp:revision>
  <dcterms:created xsi:type="dcterms:W3CDTF">2017-08-31T20:06:21Z</dcterms:created>
  <dcterms:modified xsi:type="dcterms:W3CDTF">2022-10-21T12:47:01Z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0x010100D037425BC85BAC47A18BE758018E6255</vt:lpwstr>
  </property>
</Properties>
</file>